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64" d="100"/>
          <a:sy n="64" d="100"/>
        </p:scale>
        <p:origin x="1377" y="5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hyperlink" Target="mailto:asha.tailor@hackney.gov.uk" TargetMode="External"/><Relationship Id="rId2" Type="http://schemas.openxmlformats.org/officeDocument/2006/relationships/hyperlink" Target="mailto:Ophelia.carter@hackney.gov.uk" TargetMode="External"/><Relationship Id="rId1" Type="http://schemas.openxmlformats.org/officeDocument/2006/relationships/hyperlink" Target="mailto:yukon.chow@learningtrust.co.uk" TargetMode="External"/><Relationship Id="rId4" Type="http://schemas.openxmlformats.org/officeDocument/2006/relationships/hyperlink" Target="mailto:Jessica.rolle@hackney.gov.uk" TargetMode="External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hyperlink" Target="mailto:asha.tailor@hackney.gov.uk" TargetMode="External"/><Relationship Id="rId2" Type="http://schemas.openxmlformats.org/officeDocument/2006/relationships/hyperlink" Target="mailto:yukon.chow@learningtrust.co.uk" TargetMode="External"/><Relationship Id="rId1" Type="http://schemas.openxmlformats.org/officeDocument/2006/relationships/hyperlink" Target="mailto:Ophelia.carter@hackney.gov.uk" TargetMode="External"/><Relationship Id="rId4" Type="http://schemas.openxmlformats.org/officeDocument/2006/relationships/hyperlink" Target="mailto:Jessica.rolle@hackney.gov.uk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B72F23D-AC18-4B5E-B7C9-27E3F32BF8B6}" type="doc">
      <dgm:prSet loTypeId="urn:microsoft.com/office/officeart/2005/8/layout/hierarchy4" loCatId="hierarchy" qsTypeId="urn:microsoft.com/office/officeart/2005/8/quickstyle/simple4#2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7195DDB3-2636-4924-A1FA-93D84BF161ED}">
      <dgm:prSet phldrT="[Text]" custT="1"/>
      <dgm:spPr/>
      <dgm:t>
        <a:bodyPr/>
        <a:lstStyle/>
        <a:p>
          <a:r>
            <a:rPr lang="en-US" sz="2000" dirty="0"/>
            <a:t>Yukon Chow, Business Analyst </a:t>
          </a:r>
          <a:r>
            <a:rPr lang="en-GB" sz="1400" i="1" dirty="0">
              <a:hlinkClick xmlns:r="http://schemas.openxmlformats.org/officeDocument/2006/relationships" r:id="rId1"/>
            </a:rPr>
            <a:t>yukon.chow@hackney.gov.uk</a:t>
          </a:r>
          <a:r>
            <a:rPr lang="en-GB" sz="1400" i="1" dirty="0"/>
            <a:t> (0208 820 7451)</a:t>
          </a:r>
          <a:endParaRPr lang="en-US" sz="3600" i="1" dirty="0"/>
        </a:p>
      </dgm:t>
    </dgm:pt>
    <dgm:pt modelId="{85FC8C43-07D5-4708-9DF1-984AE1A7B6C5}" type="sibTrans" cxnId="{F79FFE32-EA6D-460F-8E9A-1FEC9C1933E9}">
      <dgm:prSet/>
      <dgm:spPr/>
      <dgm:t>
        <a:bodyPr/>
        <a:lstStyle/>
        <a:p>
          <a:endParaRPr lang="en-US"/>
        </a:p>
      </dgm:t>
    </dgm:pt>
    <dgm:pt modelId="{6F8CB09A-5B97-4489-B234-3CFC59C6C431}" type="parTrans" cxnId="{F79FFE32-EA6D-460F-8E9A-1FEC9C1933E9}">
      <dgm:prSet/>
      <dgm:spPr/>
      <dgm:t>
        <a:bodyPr/>
        <a:lstStyle/>
        <a:p>
          <a:endParaRPr lang="en-US"/>
        </a:p>
      </dgm:t>
    </dgm:pt>
    <dgm:pt modelId="{46DF43C4-E1E0-474E-B053-666837E018D6}">
      <dgm:prSet phldrT="[Text]" custT="1"/>
      <dgm:spPr/>
      <dgm:t>
        <a:bodyPr/>
        <a:lstStyle/>
        <a:p>
          <a:r>
            <a:rPr lang="en-US" sz="3700" dirty="0"/>
            <a:t>Ophelia Carter, Head of Schools Finance </a:t>
          </a:r>
          <a:r>
            <a:rPr lang="en-US" sz="3700" dirty="0" smtClean="0"/>
            <a:t/>
          </a:r>
          <a:br>
            <a:rPr lang="en-US" sz="3700" dirty="0" smtClean="0"/>
          </a:br>
          <a:r>
            <a:rPr lang="en-US" sz="2400" i="1" dirty="0" smtClean="0">
              <a:hlinkClick xmlns:r="http://schemas.openxmlformats.org/officeDocument/2006/relationships" r:id="rId2"/>
            </a:rPr>
            <a:t>Ophelia.carter@hackney.gov.uk</a:t>
          </a:r>
          <a:r>
            <a:rPr lang="en-US" sz="2400" i="1" dirty="0" smtClean="0"/>
            <a:t> </a:t>
          </a:r>
          <a:r>
            <a:rPr lang="en-US" sz="2400" i="1" dirty="0"/>
            <a:t>(0208 820 7457)</a:t>
          </a:r>
          <a:endParaRPr lang="en-US" sz="9600" i="1" dirty="0"/>
        </a:p>
      </dgm:t>
    </dgm:pt>
    <dgm:pt modelId="{2E9ABD9F-DA7A-4F05-BF80-E0657612D6EC}" type="sibTrans" cxnId="{B92A72DB-A221-4561-98D0-E497E1398948}">
      <dgm:prSet/>
      <dgm:spPr/>
      <dgm:t>
        <a:bodyPr/>
        <a:lstStyle/>
        <a:p>
          <a:endParaRPr lang="en-US"/>
        </a:p>
      </dgm:t>
    </dgm:pt>
    <dgm:pt modelId="{0B3B071D-6445-42B4-9A51-87509D145B5A}" type="parTrans" cxnId="{B92A72DB-A221-4561-98D0-E497E1398948}">
      <dgm:prSet/>
      <dgm:spPr/>
      <dgm:t>
        <a:bodyPr/>
        <a:lstStyle/>
        <a:p>
          <a:endParaRPr lang="en-US"/>
        </a:p>
      </dgm:t>
    </dgm:pt>
    <dgm:pt modelId="{7A180F97-86B4-4F77-9B4D-50FDDE9E7244}">
      <dgm:prSet custT="1"/>
      <dgm:spPr/>
      <dgm:t>
        <a:bodyPr/>
        <a:lstStyle/>
        <a:p>
          <a:r>
            <a:rPr lang="en-GB" sz="2000" dirty="0"/>
            <a:t>Asha Tailor, Peripatetic School Bursar/Business Analyst </a:t>
          </a:r>
          <a:r>
            <a:rPr lang="en-GB" sz="1400" dirty="0">
              <a:hlinkClick xmlns:r="http://schemas.openxmlformats.org/officeDocument/2006/relationships" r:id="rId3"/>
            </a:rPr>
            <a:t>asha.tailor@hackney.gov.uk</a:t>
          </a:r>
          <a:r>
            <a:rPr lang="en-GB" sz="1400" dirty="0"/>
            <a:t> (0208 820 7314)</a:t>
          </a:r>
        </a:p>
      </dgm:t>
    </dgm:pt>
    <dgm:pt modelId="{1625F10B-351B-4F5F-8ACB-3D94FBCFAC77}" type="parTrans" cxnId="{1BAAA698-E4D4-448C-B751-D5E6F6145A74}">
      <dgm:prSet/>
      <dgm:spPr/>
      <dgm:t>
        <a:bodyPr/>
        <a:lstStyle/>
        <a:p>
          <a:endParaRPr lang="en-GB"/>
        </a:p>
      </dgm:t>
    </dgm:pt>
    <dgm:pt modelId="{FA3D61C6-DE37-4806-AF09-1B5841CFC1D5}" type="sibTrans" cxnId="{1BAAA698-E4D4-448C-B751-D5E6F6145A74}">
      <dgm:prSet/>
      <dgm:spPr/>
      <dgm:t>
        <a:bodyPr/>
        <a:lstStyle/>
        <a:p>
          <a:endParaRPr lang="en-GB"/>
        </a:p>
      </dgm:t>
    </dgm:pt>
    <dgm:pt modelId="{8DEA09CA-6AE0-4098-8714-D9D46829C5AE}">
      <dgm:prSet custT="1"/>
      <dgm:spPr/>
      <dgm:t>
        <a:bodyPr/>
        <a:lstStyle/>
        <a:p>
          <a:r>
            <a:rPr lang="en-GB" sz="2000" dirty="0"/>
            <a:t>Jessica Rolle, Finance Administrative Assistant </a:t>
          </a:r>
          <a:r>
            <a:rPr lang="en-GB" sz="1400" i="1" dirty="0">
              <a:hlinkClick xmlns:r="http://schemas.openxmlformats.org/officeDocument/2006/relationships" r:id="rId4"/>
            </a:rPr>
            <a:t>Jessica.rolle@hackney.gov.uk</a:t>
          </a:r>
          <a:r>
            <a:rPr lang="en-GB" sz="1400" i="1" dirty="0"/>
            <a:t> (0208 820 7623)</a:t>
          </a:r>
          <a:endParaRPr lang="en-GB" sz="3600" i="1" dirty="0"/>
        </a:p>
      </dgm:t>
    </dgm:pt>
    <dgm:pt modelId="{F343BF01-556B-4484-A05F-404BA8EC68C8}" type="parTrans" cxnId="{0B87DB0A-0634-4B1E-BF1A-D9AA88F133B4}">
      <dgm:prSet/>
      <dgm:spPr/>
      <dgm:t>
        <a:bodyPr/>
        <a:lstStyle/>
        <a:p>
          <a:endParaRPr lang="en-GB"/>
        </a:p>
      </dgm:t>
    </dgm:pt>
    <dgm:pt modelId="{56B208CA-515F-4A8F-A3AC-06E26321C4BF}" type="sibTrans" cxnId="{0B87DB0A-0634-4B1E-BF1A-D9AA88F133B4}">
      <dgm:prSet/>
      <dgm:spPr/>
      <dgm:t>
        <a:bodyPr/>
        <a:lstStyle/>
        <a:p>
          <a:endParaRPr lang="en-GB"/>
        </a:p>
      </dgm:t>
    </dgm:pt>
    <dgm:pt modelId="{39609AC4-C14A-4565-935E-0C3DDFB7C8C9}" type="pres">
      <dgm:prSet presAssocID="{FB72F23D-AC18-4B5E-B7C9-27E3F32BF8B6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F69AE26D-778D-4126-9E4C-033126080EE8}" type="pres">
      <dgm:prSet presAssocID="{46DF43C4-E1E0-474E-B053-666837E018D6}" presName="vertOne" presStyleCnt="0"/>
      <dgm:spPr/>
    </dgm:pt>
    <dgm:pt modelId="{417D68E0-4A6A-4356-B1B1-7ADD5B27CAB6}" type="pres">
      <dgm:prSet presAssocID="{46DF43C4-E1E0-474E-B053-666837E018D6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1453B924-4AAF-46C4-9012-2B5245F1F47C}" type="pres">
      <dgm:prSet presAssocID="{46DF43C4-E1E0-474E-B053-666837E018D6}" presName="parTransOne" presStyleCnt="0"/>
      <dgm:spPr/>
    </dgm:pt>
    <dgm:pt modelId="{37CE5F34-69FA-4A3B-AA40-8621409E6C87}" type="pres">
      <dgm:prSet presAssocID="{46DF43C4-E1E0-474E-B053-666837E018D6}" presName="horzOne" presStyleCnt="0"/>
      <dgm:spPr/>
    </dgm:pt>
    <dgm:pt modelId="{84AB8E66-37B1-490B-A20A-48DA45B532FB}" type="pres">
      <dgm:prSet presAssocID="{7195DDB3-2636-4924-A1FA-93D84BF161ED}" presName="vertTwo" presStyleCnt="0"/>
      <dgm:spPr/>
    </dgm:pt>
    <dgm:pt modelId="{C19E44A7-44B7-488D-9AA5-F99DCD2FE5AB}" type="pres">
      <dgm:prSet presAssocID="{7195DDB3-2636-4924-A1FA-93D84BF161ED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FF262DD9-8990-4713-9784-B15ADAF0ABAD}" type="pres">
      <dgm:prSet presAssocID="{7195DDB3-2636-4924-A1FA-93D84BF161ED}" presName="horzTwo" presStyleCnt="0"/>
      <dgm:spPr/>
    </dgm:pt>
    <dgm:pt modelId="{3E686074-7606-4DCA-AC38-C291C5820699}" type="pres">
      <dgm:prSet presAssocID="{85FC8C43-07D5-4708-9DF1-984AE1A7B6C5}" presName="sibSpaceTwo" presStyleCnt="0"/>
      <dgm:spPr/>
    </dgm:pt>
    <dgm:pt modelId="{4BF49553-20AE-464D-AAF9-D5B7A550040E}" type="pres">
      <dgm:prSet presAssocID="{7A180F97-86B4-4F77-9B4D-50FDDE9E7244}" presName="vertTwo" presStyleCnt="0"/>
      <dgm:spPr/>
    </dgm:pt>
    <dgm:pt modelId="{7E060EA0-CE18-405C-8F66-6A3E862FB8D5}" type="pres">
      <dgm:prSet presAssocID="{7A180F97-86B4-4F77-9B4D-50FDDE9E7244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5D9CC13B-CCF4-4E25-9543-740FCFD046C7}" type="pres">
      <dgm:prSet presAssocID="{7A180F97-86B4-4F77-9B4D-50FDDE9E7244}" presName="parTransTwo" presStyleCnt="0"/>
      <dgm:spPr/>
    </dgm:pt>
    <dgm:pt modelId="{316A3ED0-543F-42E1-9B0A-DBD554B25E41}" type="pres">
      <dgm:prSet presAssocID="{7A180F97-86B4-4F77-9B4D-50FDDE9E7244}" presName="horzTwo" presStyleCnt="0"/>
      <dgm:spPr/>
    </dgm:pt>
    <dgm:pt modelId="{02F7EEFA-9F81-4B16-9B7A-284AF3ED47C5}" type="pres">
      <dgm:prSet presAssocID="{8DEA09CA-6AE0-4098-8714-D9D46829C5AE}" presName="vertThree" presStyleCnt="0"/>
      <dgm:spPr/>
    </dgm:pt>
    <dgm:pt modelId="{3F4B91E3-E966-438D-8931-DE4A0C5B9B3A}" type="pres">
      <dgm:prSet presAssocID="{8DEA09CA-6AE0-4098-8714-D9D46829C5AE}" presName="txThree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0CD80DD0-0546-44E4-B396-89E00B43723F}" type="pres">
      <dgm:prSet presAssocID="{8DEA09CA-6AE0-4098-8714-D9D46829C5AE}" presName="horzThree" presStyleCnt="0"/>
      <dgm:spPr/>
    </dgm:pt>
  </dgm:ptLst>
  <dgm:cxnLst>
    <dgm:cxn modelId="{837C0A6A-3B01-4611-ABC6-78B17B758E8F}" type="presOf" srcId="{7A180F97-86B4-4F77-9B4D-50FDDE9E7244}" destId="{7E060EA0-CE18-405C-8F66-6A3E862FB8D5}" srcOrd="0" destOrd="0" presId="urn:microsoft.com/office/officeart/2005/8/layout/hierarchy4"/>
    <dgm:cxn modelId="{F79FFE32-EA6D-460F-8E9A-1FEC9C1933E9}" srcId="{46DF43C4-E1E0-474E-B053-666837E018D6}" destId="{7195DDB3-2636-4924-A1FA-93D84BF161ED}" srcOrd="0" destOrd="0" parTransId="{6F8CB09A-5B97-4489-B234-3CFC59C6C431}" sibTransId="{85FC8C43-07D5-4708-9DF1-984AE1A7B6C5}"/>
    <dgm:cxn modelId="{B92A72DB-A221-4561-98D0-E497E1398948}" srcId="{FB72F23D-AC18-4B5E-B7C9-27E3F32BF8B6}" destId="{46DF43C4-E1E0-474E-B053-666837E018D6}" srcOrd="0" destOrd="0" parTransId="{0B3B071D-6445-42B4-9A51-87509D145B5A}" sibTransId="{2E9ABD9F-DA7A-4F05-BF80-E0657612D6EC}"/>
    <dgm:cxn modelId="{5677FFB0-4AD9-460C-81B5-7FA6180378EF}" type="presOf" srcId="{7195DDB3-2636-4924-A1FA-93D84BF161ED}" destId="{C19E44A7-44B7-488D-9AA5-F99DCD2FE5AB}" srcOrd="0" destOrd="0" presId="urn:microsoft.com/office/officeart/2005/8/layout/hierarchy4"/>
    <dgm:cxn modelId="{0B87DB0A-0634-4B1E-BF1A-D9AA88F133B4}" srcId="{7A180F97-86B4-4F77-9B4D-50FDDE9E7244}" destId="{8DEA09CA-6AE0-4098-8714-D9D46829C5AE}" srcOrd="0" destOrd="0" parTransId="{F343BF01-556B-4484-A05F-404BA8EC68C8}" sibTransId="{56B208CA-515F-4A8F-A3AC-06E26321C4BF}"/>
    <dgm:cxn modelId="{1BAAA698-E4D4-448C-B751-D5E6F6145A74}" srcId="{46DF43C4-E1E0-474E-B053-666837E018D6}" destId="{7A180F97-86B4-4F77-9B4D-50FDDE9E7244}" srcOrd="1" destOrd="0" parTransId="{1625F10B-351B-4F5F-8ACB-3D94FBCFAC77}" sibTransId="{FA3D61C6-DE37-4806-AF09-1B5841CFC1D5}"/>
    <dgm:cxn modelId="{3ACDDCCB-592F-44B3-A058-D6B88468F69F}" type="presOf" srcId="{46DF43C4-E1E0-474E-B053-666837E018D6}" destId="{417D68E0-4A6A-4356-B1B1-7ADD5B27CAB6}" srcOrd="0" destOrd="0" presId="urn:microsoft.com/office/officeart/2005/8/layout/hierarchy4"/>
    <dgm:cxn modelId="{F924F302-25F6-4181-A924-463F5C10B7A7}" type="presOf" srcId="{FB72F23D-AC18-4B5E-B7C9-27E3F32BF8B6}" destId="{39609AC4-C14A-4565-935E-0C3DDFB7C8C9}" srcOrd="0" destOrd="0" presId="urn:microsoft.com/office/officeart/2005/8/layout/hierarchy4"/>
    <dgm:cxn modelId="{26DE7EDA-7F58-45FF-A050-7D6F3325EC36}" type="presOf" srcId="{8DEA09CA-6AE0-4098-8714-D9D46829C5AE}" destId="{3F4B91E3-E966-438D-8931-DE4A0C5B9B3A}" srcOrd="0" destOrd="0" presId="urn:microsoft.com/office/officeart/2005/8/layout/hierarchy4"/>
    <dgm:cxn modelId="{B561C736-35CC-4783-B67C-7B038115937F}" type="presParOf" srcId="{39609AC4-C14A-4565-935E-0C3DDFB7C8C9}" destId="{F69AE26D-778D-4126-9E4C-033126080EE8}" srcOrd="0" destOrd="0" presId="urn:microsoft.com/office/officeart/2005/8/layout/hierarchy4"/>
    <dgm:cxn modelId="{A4C265FE-5D5D-4328-82C6-8FB8724CEBD8}" type="presParOf" srcId="{F69AE26D-778D-4126-9E4C-033126080EE8}" destId="{417D68E0-4A6A-4356-B1B1-7ADD5B27CAB6}" srcOrd="0" destOrd="0" presId="urn:microsoft.com/office/officeart/2005/8/layout/hierarchy4"/>
    <dgm:cxn modelId="{36B09C7A-9A29-410E-BF42-E0952EDE0385}" type="presParOf" srcId="{F69AE26D-778D-4126-9E4C-033126080EE8}" destId="{1453B924-4AAF-46C4-9012-2B5245F1F47C}" srcOrd="1" destOrd="0" presId="urn:microsoft.com/office/officeart/2005/8/layout/hierarchy4"/>
    <dgm:cxn modelId="{8DB41F2B-C15C-4C75-8412-8149A9C9504C}" type="presParOf" srcId="{F69AE26D-778D-4126-9E4C-033126080EE8}" destId="{37CE5F34-69FA-4A3B-AA40-8621409E6C87}" srcOrd="2" destOrd="0" presId="urn:microsoft.com/office/officeart/2005/8/layout/hierarchy4"/>
    <dgm:cxn modelId="{56D8C857-A5B9-4A69-A9BA-A708D9FC5245}" type="presParOf" srcId="{37CE5F34-69FA-4A3B-AA40-8621409E6C87}" destId="{84AB8E66-37B1-490B-A20A-48DA45B532FB}" srcOrd="0" destOrd="0" presId="urn:microsoft.com/office/officeart/2005/8/layout/hierarchy4"/>
    <dgm:cxn modelId="{07840D22-E572-4FC1-9320-26CEF08A1CF8}" type="presParOf" srcId="{84AB8E66-37B1-490B-A20A-48DA45B532FB}" destId="{C19E44A7-44B7-488D-9AA5-F99DCD2FE5AB}" srcOrd="0" destOrd="0" presId="urn:microsoft.com/office/officeart/2005/8/layout/hierarchy4"/>
    <dgm:cxn modelId="{2BBB49EF-9585-4F95-8143-3738599A9F13}" type="presParOf" srcId="{84AB8E66-37B1-490B-A20A-48DA45B532FB}" destId="{FF262DD9-8990-4713-9784-B15ADAF0ABAD}" srcOrd="1" destOrd="0" presId="urn:microsoft.com/office/officeart/2005/8/layout/hierarchy4"/>
    <dgm:cxn modelId="{082B4118-5798-418F-8A6C-7F0429432E99}" type="presParOf" srcId="{37CE5F34-69FA-4A3B-AA40-8621409E6C87}" destId="{3E686074-7606-4DCA-AC38-C291C5820699}" srcOrd="1" destOrd="0" presId="urn:microsoft.com/office/officeart/2005/8/layout/hierarchy4"/>
    <dgm:cxn modelId="{8303A041-85EE-4295-BD22-65AEE7203692}" type="presParOf" srcId="{37CE5F34-69FA-4A3B-AA40-8621409E6C87}" destId="{4BF49553-20AE-464D-AAF9-D5B7A550040E}" srcOrd="2" destOrd="0" presId="urn:microsoft.com/office/officeart/2005/8/layout/hierarchy4"/>
    <dgm:cxn modelId="{C637E4FD-A1D8-46BB-AC82-C3523078EB40}" type="presParOf" srcId="{4BF49553-20AE-464D-AAF9-D5B7A550040E}" destId="{7E060EA0-CE18-405C-8F66-6A3E862FB8D5}" srcOrd="0" destOrd="0" presId="urn:microsoft.com/office/officeart/2005/8/layout/hierarchy4"/>
    <dgm:cxn modelId="{C72B8791-61B0-45FD-B295-6BAE2C324C10}" type="presParOf" srcId="{4BF49553-20AE-464D-AAF9-D5B7A550040E}" destId="{5D9CC13B-CCF4-4E25-9543-740FCFD046C7}" srcOrd="1" destOrd="0" presId="urn:microsoft.com/office/officeart/2005/8/layout/hierarchy4"/>
    <dgm:cxn modelId="{89334464-53EF-48A6-BA8F-64C1188C8937}" type="presParOf" srcId="{4BF49553-20AE-464D-AAF9-D5B7A550040E}" destId="{316A3ED0-543F-42E1-9B0A-DBD554B25E41}" srcOrd="2" destOrd="0" presId="urn:microsoft.com/office/officeart/2005/8/layout/hierarchy4"/>
    <dgm:cxn modelId="{C88B730F-26DA-48D9-BD0C-2DFE701675CB}" type="presParOf" srcId="{316A3ED0-543F-42E1-9B0A-DBD554B25E41}" destId="{02F7EEFA-9F81-4B16-9B7A-284AF3ED47C5}" srcOrd="0" destOrd="0" presId="urn:microsoft.com/office/officeart/2005/8/layout/hierarchy4"/>
    <dgm:cxn modelId="{536B97AB-D958-46B3-AE2C-5A236859E15E}" type="presParOf" srcId="{02F7EEFA-9F81-4B16-9B7A-284AF3ED47C5}" destId="{3F4B91E3-E966-438D-8931-DE4A0C5B9B3A}" srcOrd="0" destOrd="0" presId="urn:microsoft.com/office/officeart/2005/8/layout/hierarchy4"/>
    <dgm:cxn modelId="{3C7A79F8-3124-4F53-9411-14AAB0BEB277}" type="presParOf" srcId="{02F7EEFA-9F81-4B16-9B7A-284AF3ED47C5}" destId="{0CD80DD0-0546-44E4-B396-89E00B43723F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7D68E0-4A6A-4356-B1B1-7ADD5B27CAB6}">
      <dsp:nvSpPr>
        <dsp:cNvPr id="0" name=""/>
        <dsp:cNvSpPr/>
      </dsp:nvSpPr>
      <dsp:spPr>
        <a:xfrm>
          <a:off x="3037" y="958"/>
          <a:ext cx="8223524" cy="14121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/>
            <a:t>Ophelia Carter, Head of Schools Finance </a:t>
          </a:r>
          <a:r>
            <a:rPr lang="en-US" sz="3700" kern="1200" dirty="0" smtClean="0"/>
            <a:t/>
          </a:r>
          <a:br>
            <a:rPr lang="en-US" sz="3700" kern="1200" dirty="0" smtClean="0"/>
          </a:br>
          <a:r>
            <a:rPr lang="en-US" sz="2400" i="1" kern="1200" dirty="0" smtClean="0">
              <a:hlinkClick xmlns:r="http://schemas.openxmlformats.org/officeDocument/2006/relationships" r:id="rId1"/>
            </a:rPr>
            <a:t>Ophelia.carter@hackney.gov.uk</a:t>
          </a:r>
          <a:r>
            <a:rPr lang="en-US" sz="2400" i="1" kern="1200" dirty="0" smtClean="0"/>
            <a:t> </a:t>
          </a:r>
          <a:r>
            <a:rPr lang="en-US" sz="2400" i="1" kern="1200" dirty="0"/>
            <a:t>(0208 820 7457)</a:t>
          </a:r>
          <a:endParaRPr lang="en-US" sz="9600" i="1" kern="1200" dirty="0"/>
        </a:p>
      </dsp:txBody>
      <dsp:txXfrm>
        <a:off x="44398" y="42319"/>
        <a:ext cx="8140802" cy="1329431"/>
      </dsp:txXfrm>
    </dsp:sp>
    <dsp:sp modelId="{C19E44A7-44B7-488D-9AA5-F99DCD2FE5AB}">
      <dsp:nvSpPr>
        <dsp:cNvPr id="0" name=""/>
        <dsp:cNvSpPr/>
      </dsp:nvSpPr>
      <dsp:spPr>
        <a:xfrm>
          <a:off x="3037" y="1556904"/>
          <a:ext cx="3946028" cy="14121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Yukon Chow, Business Analyst </a:t>
          </a:r>
          <a:r>
            <a:rPr lang="en-GB" sz="1400" i="1" kern="1200" dirty="0">
              <a:hlinkClick xmlns:r="http://schemas.openxmlformats.org/officeDocument/2006/relationships" r:id="rId2"/>
            </a:rPr>
            <a:t>yukon.chow@hackney.gov.uk</a:t>
          </a:r>
          <a:r>
            <a:rPr lang="en-GB" sz="1400" i="1" kern="1200" dirty="0"/>
            <a:t> (0208 820 7451)</a:t>
          </a:r>
          <a:endParaRPr lang="en-US" sz="3600" i="1" kern="1200" dirty="0"/>
        </a:p>
      </dsp:txBody>
      <dsp:txXfrm>
        <a:off x="44398" y="1598265"/>
        <a:ext cx="3863306" cy="1329431"/>
      </dsp:txXfrm>
    </dsp:sp>
    <dsp:sp modelId="{7E060EA0-CE18-405C-8F66-6A3E862FB8D5}">
      <dsp:nvSpPr>
        <dsp:cNvPr id="0" name=""/>
        <dsp:cNvSpPr/>
      </dsp:nvSpPr>
      <dsp:spPr>
        <a:xfrm>
          <a:off x="4280533" y="1556904"/>
          <a:ext cx="3946028" cy="14121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/>
            <a:t>Asha Tailor, Peripatetic School Bursar/Business Analyst </a:t>
          </a:r>
          <a:r>
            <a:rPr lang="en-GB" sz="1400" kern="1200" dirty="0">
              <a:hlinkClick xmlns:r="http://schemas.openxmlformats.org/officeDocument/2006/relationships" r:id="rId3"/>
            </a:rPr>
            <a:t>asha.tailor@hackney.gov.uk</a:t>
          </a:r>
          <a:r>
            <a:rPr lang="en-GB" sz="1400" kern="1200" dirty="0"/>
            <a:t> (0208 820 7314)</a:t>
          </a:r>
        </a:p>
      </dsp:txBody>
      <dsp:txXfrm>
        <a:off x="4321894" y="1598265"/>
        <a:ext cx="3863306" cy="1329431"/>
      </dsp:txXfrm>
    </dsp:sp>
    <dsp:sp modelId="{3F4B91E3-E966-438D-8931-DE4A0C5B9B3A}">
      <dsp:nvSpPr>
        <dsp:cNvPr id="0" name=""/>
        <dsp:cNvSpPr/>
      </dsp:nvSpPr>
      <dsp:spPr>
        <a:xfrm>
          <a:off x="4280533" y="3112851"/>
          <a:ext cx="3946028" cy="14121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/>
            <a:t>Jessica Rolle, Finance Administrative Assistant </a:t>
          </a:r>
          <a:r>
            <a:rPr lang="en-GB" sz="1400" i="1" kern="1200" dirty="0">
              <a:hlinkClick xmlns:r="http://schemas.openxmlformats.org/officeDocument/2006/relationships" r:id="rId4"/>
            </a:rPr>
            <a:t>Jessica.rolle@hackney.gov.uk</a:t>
          </a:r>
          <a:r>
            <a:rPr lang="en-GB" sz="1400" i="1" kern="1200" dirty="0"/>
            <a:t> (0208 820 7623)</a:t>
          </a:r>
          <a:endParaRPr lang="en-GB" sz="3600" i="1" kern="1200" dirty="0"/>
        </a:p>
      </dsp:txBody>
      <dsp:txXfrm>
        <a:off x="4321894" y="3154212"/>
        <a:ext cx="3863306" cy="13294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#2">
  <dgm:title val="Simple 4"/>
  <dgm:desc val="Simple 4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501D8F-54CB-4311-B0B5-2502477DB590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DF78D9-9757-4B19-A86A-19740044A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908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DF78D9-9757-4B19-A86A-19740044A54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0329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29F4E-BCEC-4434-B5BC-7773E7B5FAFA}" type="datetimeFigureOut">
              <a:rPr lang="en-US" smtClean="0"/>
              <a:pPr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80CB2-20D3-45CD-9916-3ED7D43A74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29F4E-BCEC-4434-B5BC-7773E7B5FAFA}" type="datetimeFigureOut">
              <a:rPr lang="en-US" smtClean="0"/>
              <a:pPr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80CB2-20D3-45CD-9916-3ED7D43A74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29F4E-BCEC-4434-B5BC-7773E7B5FAFA}" type="datetimeFigureOut">
              <a:rPr lang="en-US" smtClean="0"/>
              <a:pPr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80CB2-20D3-45CD-9916-3ED7D43A74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29F4E-BCEC-4434-B5BC-7773E7B5FAFA}" type="datetimeFigureOut">
              <a:rPr lang="en-US" smtClean="0"/>
              <a:pPr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80CB2-20D3-45CD-9916-3ED7D43A74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29F4E-BCEC-4434-B5BC-7773E7B5FAFA}" type="datetimeFigureOut">
              <a:rPr lang="en-US" smtClean="0"/>
              <a:pPr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80CB2-20D3-45CD-9916-3ED7D43A74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29F4E-BCEC-4434-B5BC-7773E7B5FAFA}" type="datetimeFigureOut">
              <a:rPr lang="en-US" smtClean="0"/>
              <a:pPr/>
              <a:t>8/5/2021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80CB2-20D3-45CD-9916-3ED7D43A74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29F4E-BCEC-4434-B5BC-7773E7B5FAFA}" type="datetimeFigureOut">
              <a:rPr lang="en-US" smtClean="0"/>
              <a:pPr/>
              <a:t>8/5/2021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80CB2-20D3-45CD-9916-3ED7D43A74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29F4E-BCEC-4434-B5BC-7773E7B5FAFA}" type="datetimeFigureOut">
              <a:rPr lang="en-US" smtClean="0"/>
              <a:pPr/>
              <a:t>8/5/2021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80CB2-20D3-45CD-9916-3ED7D43A74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29F4E-BCEC-4434-B5BC-7773E7B5FAFA}" type="datetimeFigureOut">
              <a:rPr lang="en-US" smtClean="0"/>
              <a:pPr/>
              <a:t>8/5/2021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80CB2-20D3-45CD-9916-3ED7D43A74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29F4E-BCEC-4434-B5BC-7773E7B5FAFA}" type="datetimeFigureOut">
              <a:rPr lang="en-US" smtClean="0"/>
              <a:pPr/>
              <a:t>8/5/2021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80CB2-20D3-45CD-9916-3ED7D43A74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29F4E-BCEC-4434-B5BC-7773E7B5FAFA}" type="datetimeFigureOut">
              <a:rPr lang="en-US" smtClean="0"/>
              <a:pPr/>
              <a:t>8/5/2021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80CB2-20D3-45CD-9916-3ED7D43A74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929F4E-BCEC-4434-B5BC-7773E7B5FAFA}" type="datetimeFigureOut">
              <a:rPr lang="en-US" smtClean="0"/>
              <a:pPr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80CB2-20D3-45CD-9916-3ED7D43A74D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Schools Finance Team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318074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0F98D22C2490D49898F1F97747DA41E" ma:contentTypeVersion="3" ma:contentTypeDescription="Create a new document." ma:contentTypeScope="" ma:versionID="2a1735f0c34e8ed6f943dc2cbf69bd43">
  <xsd:schema xmlns:xsd="http://www.w3.org/2001/XMLSchema" xmlns:p="http://schemas.microsoft.com/office/2006/metadata/properties" xmlns:ns2="0ad059d4-b964-4acb-b02e-e8f7942dd011" targetNamespace="http://schemas.microsoft.com/office/2006/metadata/properties" ma:root="true" ma:fieldsID="b3e23359a5b6b25b81fac79dd56ba084" ns2:_="">
    <xsd:import namespace="0ad059d4-b964-4acb-b02e-e8f7942dd011"/>
    <xsd:element name="properties">
      <xsd:complexType>
        <xsd:sequence>
          <xsd:element name="documentManagement">
            <xsd:complexType>
              <xsd:all>
                <xsd:element ref="ns2:Description0" minOccurs="0"/>
                <xsd:element ref="ns2:Document_x0020_Typ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0ad059d4-b964-4acb-b02e-e8f7942dd011" elementFormDefault="qualified">
    <xsd:import namespace="http://schemas.microsoft.com/office/2006/documentManagement/types"/>
    <xsd:element name="Description0" ma:index="8" nillable="true" ma:displayName="Description" ma:internalName="Description0">
      <xsd:simpleType>
        <xsd:restriction base="dms:Text">
          <xsd:maxLength value="255"/>
        </xsd:restriction>
      </xsd:simpleType>
    </xsd:element>
    <xsd:element name="Document_x0020_Type" ma:index="9" nillable="true" ma:displayName="Finance Document Type" ma:default="" ma:internalName="Document_x0020_Typ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Description0 xmlns="0ad059d4-b964-4acb-b02e-e8f7942dd011" xsi:nil="true"/>
    <Document_x0020_Type xmlns="0ad059d4-b964-4acb-b02e-e8f7942dd011">Schools Finance Team</Document_x0020_Type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3F2BF75-DEE6-43CA-AE72-E30A91E2A6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ad059d4-b964-4acb-b02e-e8f7942dd011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D1FA763E-76BF-40B2-899E-29F36C1D99ED}">
  <ds:schemaRefs>
    <ds:schemaRef ds:uri="http://purl.org/dc/dcmitype/"/>
    <ds:schemaRef ds:uri="http://purl.org/dc/terms/"/>
    <ds:schemaRef ds:uri="http://www.w3.org/XML/1998/namespace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0ad059d4-b964-4acb-b02e-e8f7942dd011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4E176012-0C38-4108-B5A4-0AF38572614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Basic organization chart</Template>
  <TotalTime>0</TotalTime>
  <Words>47</Words>
  <Application>Microsoft Office PowerPoint</Application>
  <PresentationFormat>On-screen Show (4:3)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Constantia</vt:lpstr>
      <vt:lpstr>Office Theme</vt:lpstr>
      <vt:lpstr>Schools Finance Team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2015-06-05T10:41:38Z</dcterms:created>
  <dcterms:modified xsi:type="dcterms:W3CDTF">2021-08-05T18:07:08Z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TC100854819990</vt:lpwstr>
  </property>
  <property fmtid="{D5CDD505-2E9C-101B-9397-08002B2CF9AE}" pid="3" name="ContentTypeId">
    <vt:lpwstr>0x010100D0F98D22C2490D49898F1F97747DA41E</vt:lpwstr>
  </property>
</Properties>
</file>