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7104050" cy="10234600"/>
  <p:embeddedFontLst>
    <p:embeddedFont>
      <p:font typeface="Roboto Medium"/>
      <p:regular r:id="rId29"/>
      <p:bold r:id="rId30"/>
      <p:italic r:id="rId31"/>
      <p:boldItalic r:id="rId32"/>
    </p:embeddedFont>
    <p:embeddedFont>
      <p:font typeface="Roboto"/>
      <p:regular r:id="rId33"/>
      <p:bold r:id="rId34"/>
      <p:italic r:id="rId35"/>
      <p:boldItalic r:id="rId36"/>
    </p:embeddedFont>
    <p:embeddedFont>
      <p:font typeface="Roboto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jEJBtVbBNVelVh3nY+1wKgw7uO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DA4BE9F-65D8-4120-887C-775527A54922}">
  <a:tblStyle styleId="{4DA4BE9F-65D8-4120-887C-775527A5492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Light-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font" Target="fonts/RobotoMedium-boldItalic.fntdata"/><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RobotoLight-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RobotoLight-italic.fntdata"/><Relationship Id="rId16" Type="http://schemas.openxmlformats.org/officeDocument/2006/relationships/slide" Target="slides/slide11.xml"/><Relationship Id="rId38" Type="http://schemas.openxmlformats.org/officeDocument/2006/relationships/font" Target="fonts/Roboto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427" cy="513508"/>
          </a:xfrm>
          <a:prstGeom prst="rect">
            <a:avLst/>
          </a:prstGeom>
          <a:noFill/>
          <a:ln>
            <a:noFill/>
          </a:ln>
        </p:spPr>
        <p:txBody>
          <a:bodyPr anchorCtr="0" anchor="t" bIns="49525" lIns="99075" spcFirstLastPara="1" rIns="99075" wrap="square" tIns="495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2" y="0"/>
            <a:ext cx="3078427" cy="513508"/>
          </a:xfrm>
          <a:prstGeom prst="rect">
            <a:avLst/>
          </a:prstGeom>
          <a:noFill/>
          <a:ln>
            <a:noFill/>
          </a:ln>
        </p:spPr>
        <p:txBody>
          <a:bodyPr anchorCtr="0" anchor="t" bIns="49525" lIns="99075" spcFirstLastPara="1" rIns="99075" wrap="square" tIns="495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7" cy="513507"/>
          </a:xfrm>
          <a:prstGeom prst="rect">
            <a:avLst/>
          </a:prstGeom>
          <a:noFill/>
          <a:ln>
            <a:noFill/>
          </a:ln>
        </p:spPr>
        <p:txBody>
          <a:bodyPr anchorCtr="0" anchor="b" bIns="49525" lIns="99075" spcFirstLastPara="1" rIns="99075" wrap="square" tIns="495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The aims of this workshop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explore bin packing algorithms, including where they are used in the real world.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-To understand how maths and operational research are used in real life.</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88" name="Google Shape;88;p1: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856616a7b9_0_6:notes"/>
          <p:cNvSpPr/>
          <p:nvPr>
            <p:ph idx="2" type="sldImg"/>
          </p:nvPr>
        </p:nvSpPr>
        <p:spPr>
          <a:xfrm>
            <a:off x="482600" y="1279525"/>
            <a:ext cx="6140400" cy="34545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56616a7b9_0_6:notes"/>
          <p:cNvSpPr txBox="1"/>
          <p:nvPr>
            <p:ph idx="1" type="body"/>
          </p:nvPr>
        </p:nvSpPr>
        <p:spPr>
          <a:xfrm>
            <a:off x="710407" y="4925407"/>
            <a:ext cx="5683200" cy="40299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0" name="Google Shape;220;g856616a7b9_0_6:notes"/>
          <p:cNvSpPr txBox="1"/>
          <p:nvPr>
            <p:ph idx="12" type="sldNum"/>
          </p:nvPr>
        </p:nvSpPr>
        <p:spPr>
          <a:xfrm>
            <a:off x="4023992" y="9721107"/>
            <a:ext cx="3078300" cy="513600"/>
          </a:xfrm>
          <a:prstGeom prst="rect">
            <a:avLst/>
          </a:prstGeom>
        </p:spPr>
        <p:txBody>
          <a:bodyPr anchorCtr="0" anchor="b" bIns="49525" lIns="99075" spcFirstLastPara="1" rIns="99075" wrap="square" tIns="4952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9: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just">
              <a:spcBef>
                <a:spcPts val="0"/>
              </a:spcBef>
              <a:spcAft>
                <a:spcPts val="0"/>
              </a:spcAft>
              <a:buNone/>
            </a:pPr>
            <a:r>
              <a:rPr lang="en-GB" sz="1200"/>
              <a:t>Each audience ‘block’ will appear on clicking/moving forward.</a:t>
            </a:r>
            <a:endParaRPr/>
          </a:p>
          <a:p>
            <a:pPr indent="0" lvl="0" marL="0" rtl="0" algn="just">
              <a:spcBef>
                <a:spcPts val="0"/>
              </a:spcBef>
              <a:spcAft>
                <a:spcPts val="0"/>
              </a:spcAft>
              <a:buNone/>
            </a:pPr>
            <a:r>
              <a:t/>
            </a:r>
            <a:endParaRPr sz="1200"/>
          </a:p>
          <a:p>
            <a:pPr indent="0" lvl="0" marL="0" rtl="0" algn="just">
              <a:spcBef>
                <a:spcPts val="0"/>
              </a:spcBef>
              <a:spcAft>
                <a:spcPts val="0"/>
              </a:spcAft>
              <a:buNone/>
            </a:pPr>
            <a:r>
              <a:rPr lang="en-GB" sz="1200"/>
              <a:t>The minimum number of rows is now eight. This is also a bin packing algorithm.</a:t>
            </a:r>
            <a:endParaRPr/>
          </a:p>
          <a:p>
            <a:pPr indent="0" lvl="0" marL="0" rtl="0" algn="just">
              <a:spcBef>
                <a:spcPts val="0"/>
              </a:spcBef>
              <a:spcAft>
                <a:spcPts val="0"/>
              </a:spcAft>
              <a:buNone/>
            </a:pPr>
            <a:r>
              <a:t/>
            </a:r>
            <a:endParaRPr/>
          </a:p>
          <a:p>
            <a:pPr indent="0" lvl="0" marL="0" rtl="0" algn="l">
              <a:spcBef>
                <a:spcPts val="0"/>
              </a:spcBef>
              <a:spcAft>
                <a:spcPts val="0"/>
              </a:spcAft>
              <a:buNone/>
            </a:pPr>
            <a:r>
              <a:t/>
            </a:r>
            <a:endParaRPr/>
          </a:p>
        </p:txBody>
      </p:sp>
      <p:sp>
        <p:nvSpPr>
          <p:cNvPr id="227" name="Google Shape;227;p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228" name="Google Shape;228;p9: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0: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100">
                <a:solidFill>
                  <a:srgbClr val="93328E"/>
                </a:solidFill>
              </a:rPr>
              <a:t>(Student worksheet question 7) </a:t>
            </a:r>
            <a:r>
              <a:rPr lang="en-GB" sz="1100"/>
              <a:t>Ask students to think about the pros and cons of each algorithm. They should write the name of the relevant algorithm on each pro/con statement, which can be cut out and sorted into groups for each algorithm if desired.</a:t>
            </a:r>
            <a:endParaRPr/>
          </a:p>
          <a:p>
            <a:pPr indent="0" lvl="0" marL="0" rtl="0" algn="l">
              <a:spcBef>
                <a:spcPts val="0"/>
              </a:spcBef>
              <a:spcAft>
                <a:spcPts val="0"/>
              </a:spcAft>
              <a:buNone/>
            </a:pPr>
            <a:r>
              <a:t/>
            </a:r>
            <a:endParaRPr b="1" sz="1100"/>
          </a:p>
          <a:p>
            <a:pPr indent="0" lvl="0" marL="0" rtl="0" algn="l">
              <a:spcBef>
                <a:spcPts val="0"/>
              </a:spcBef>
              <a:spcAft>
                <a:spcPts val="0"/>
              </a:spcAft>
              <a:buNone/>
            </a:pPr>
            <a:r>
              <a:rPr b="1" lang="en-GB" sz="1100"/>
              <a:t>First Fit Algorithm</a:t>
            </a:r>
            <a:endParaRPr sz="1100"/>
          </a:p>
          <a:p>
            <a:pPr indent="0" lvl="0" marL="0" rtl="0" algn="l">
              <a:spcBef>
                <a:spcPts val="0"/>
              </a:spcBef>
              <a:spcAft>
                <a:spcPts val="0"/>
              </a:spcAft>
              <a:buNone/>
            </a:pPr>
            <a:r>
              <a:rPr lang="en-GB" sz="1100"/>
              <a:t>Pros: this algorithm is quicker and easier to apply. The theatre is most likely to use this algorithm.</a:t>
            </a:r>
            <a:endParaRPr/>
          </a:p>
          <a:p>
            <a:pPr indent="0" lvl="0" marL="0" rtl="0" algn="l">
              <a:spcBef>
                <a:spcPts val="0"/>
              </a:spcBef>
              <a:spcAft>
                <a:spcPts val="0"/>
              </a:spcAft>
              <a:buNone/>
            </a:pPr>
            <a:r>
              <a:rPr lang="en-GB" sz="1100"/>
              <a:t>Cons: this algorithm is not likely to lead to a good solution. (less efficient use of space) </a:t>
            </a:r>
            <a:endParaRPr/>
          </a:p>
          <a:p>
            <a:pPr indent="0" lvl="0" marL="0" rtl="0" algn="l">
              <a:spcBef>
                <a:spcPts val="0"/>
              </a:spcBef>
              <a:spcAft>
                <a:spcPts val="0"/>
              </a:spcAft>
              <a:buNone/>
            </a:pPr>
            <a:r>
              <a:t/>
            </a:r>
            <a:endParaRPr b="1" sz="1100"/>
          </a:p>
          <a:p>
            <a:pPr indent="0" lvl="0" marL="0" rtl="0" algn="l">
              <a:spcBef>
                <a:spcPts val="0"/>
              </a:spcBef>
              <a:spcAft>
                <a:spcPts val="0"/>
              </a:spcAft>
              <a:buNone/>
            </a:pPr>
            <a:r>
              <a:rPr b="1" lang="en-GB" sz="1100"/>
              <a:t>First Fit Decreasing Algorithm</a:t>
            </a:r>
            <a:endParaRPr sz="1100"/>
          </a:p>
          <a:p>
            <a:pPr indent="0" lvl="0" marL="0" rtl="0" algn="l">
              <a:spcBef>
                <a:spcPts val="0"/>
              </a:spcBef>
              <a:spcAft>
                <a:spcPts val="0"/>
              </a:spcAft>
              <a:buNone/>
            </a:pPr>
            <a:r>
              <a:rPr lang="en-GB" sz="1100"/>
              <a:t>Pros: this algorithm results in a more efficient use of the theatre seating. Using this algorithm could result in higher profits for the theatre.</a:t>
            </a:r>
            <a:endParaRPr/>
          </a:p>
          <a:p>
            <a:pPr indent="0" lvl="0" marL="0" rtl="0" algn="l">
              <a:spcBef>
                <a:spcPts val="0"/>
              </a:spcBef>
              <a:spcAft>
                <a:spcPts val="0"/>
              </a:spcAft>
              <a:buNone/>
            </a:pPr>
            <a:r>
              <a:rPr lang="en-GB" sz="1100"/>
              <a:t>Cons: this algorithm takes more time to apply. Some group bookings may not be able to sit together.</a:t>
            </a:r>
            <a:endParaRPr/>
          </a:p>
          <a:p>
            <a:pPr indent="0" lvl="0" marL="0" rtl="0" algn="l">
              <a:spcBef>
                <a:spcPts val="0"/>
              </a:spcBef>
              <a:spcAft>
                <a:spcPts val="0"/>
              </a:spcAft>
              <a:buNone/>
            </a:pPr>
            <a:r>
              <a:rPr i="1" lang="en-GB" sz="1100"/>
              <a:t> </a:t>
            </a:r>
            <a:endParaRPr sz="1100"/>
          </a:p>
          <a:p>
            <a:pPr indent="0" lvl="0" marL="0" rtl="0" algn="l">
              <a:spcBef>
                <a:spcPts val="0"/>
              </a:spcBef>
              <a:spcAft>
                <a:spcPts val="0"/>
              </a:spcAft>
              <a:buNone/>
            </a:pPr>
            <a:r>
              <a:rPr lang="en-GB" sz="1100">
                <a:solidFill>
                  <a:srgbClr val="93328E"/>
                </a:solidFill>
              </a:rPr>
              <a:t>(Student worksheet question 8) </a:t>
            </a:r>
            <a:r>
              <a:rPr lang="en-GB" sz="1100"/>
              <a:t>Which is the best algorithm to use?</a:t>
            </a:r>
            <a:endParaRPr/>
          </a:p>
          <a:p>
            <a:pPr indent="0" lvl="0" marL="0" rtl="0" algn="l">
              <a:spcBef>
                <a:spcPts val="0"/>
              </a:spcBef>
              <a:spcAft>
                <a:spcPts val="0"/>
              </a:spcAft>
              <a:buNone/>
            </a:pPr>
            <a:r>
              <a:rPr lang="en-GB" sz="1100"/>
              <a:t>Answer: the first fit algorithm would most likely be used due to the fact that the theatre would have to allocate seats to members of the public on each new booking over time.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The first fit decreasing algorithm would have to be applied once all of the bookings have been made, which could lead to some bookings being unable to be allocated seating together as a group. </a:t>
            </a:r>
            <a:endParaRPr/>
          </a:p>
          <a:p>
            <a:pPr indent="0" lvl="0" marL="0" rtl="0" algn="l">
              <a:spcBef>
                <a:spcPts val="0"/>
              </a:spcBef>
              <a:spcAft>
                <a:spcPts val="0"/>
              </a:spcAft>
              <a:buNone/>
            </a:pPr>
            <a:r>
              <a:t/>
            </a:r>
            <a:endParaRPr/>
          </a:p>
        </p:txBody>
      </p:sp>
      <p:sp>
        <p:nvSpPr>
          <p:cNvPr id="277" name="Google Shape;277;p10: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278" name="Google Shape;278;p10: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Loading containers such as lorries or ferries – ask the students what the advantages of using bin packing to load lorries/ferries would be, and whether the cars or lorries in the picture should board the ferry first? Why do they think that?</a:t>
            </a:r>
            <a:endParaRPr/>
          </a:p>
          <a:p>
            <a:pPr indent="0" lvl="0" marL="0" rtl="0" algn="l">
              <a:spcBef>
                <a:spcPts val="0"/>
              </a:spcBef>
              <a:spcAft>
                <a:spcPts val="0"/>
              </a:spcAft>
              <a:buNone/>
            </a:pPr>
            <a:r>
              <a:t/>
            </a:r>
            <a:endParaRPr/>
          </a:p>
        </p:txBody>
      </p:sp>
      <p:sp>
        <p:nvSpPr>
          <p:cNvPr id="287" name="Google Shape;287;p1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288" name="Google Shape;288;p11: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Bin packing algorithms are also used to make cookies or pastry – minimising the number of times the dough needs to be re-rolled (apart from being quicker and easier) stops the pastries/cookies from becoming too chewy.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Scheduling adverts for fixed length breaks between TV shows or songs on the radio – the producers will be able to sell more advert slots and make more money if they use their time in the most efficient way.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Conclusion:</a:t>
            </a:r>
            <a:endParaRPr/>
          </a:p>
          <a:p>
            <a:pPr indent="0" lvl="0" marL="0" rtl="0" algn="l">
              <a:spcBef>
                <a:spcPts val="0"/>
              </a:spcBef>
              <a:spcAft>
                <a:spcPts val="0"/>
              </a:spcAft>
              <a:buNone/>
            </a:pPr>
            <a:r>
              <a:rPr b="1" lang="en-GB"/>
              <a:t>There is a wide variety of algorithms and uses for them. They are a common tool used in operational research.</a:t>
            </a:r>
            <a:endParaRPr b="1"/>
          </a:p>
        </p:txBody>
      </p:sp>
      <p:sp>
        <p:nvSpPr>
          <p:cNvPr id="299" name="Google Shape;299;p1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00" name="Google Shape;300;p12: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Ask the students if they have heard of operational research. Often not many people have. (Text appears on click/moving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answer on the slide can also be stated as “OR involves using maths to solve problems or make better decisions”. It is a broad, slightly vague answer – that’s because OR has lots of practical applications!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OR is used today by many businesses – shops, airlines, architects, hospitals, local government and central government (think Ministry of Defence, HMRC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some in depth examples of OR on the following slides. Feel free to include your own.</a:t>
            </a:r>
            <a:endParaRPr/>
          </a:p>
          <a:p>
            <a:pPr indent="0" lvl="0" marL="0" rtl="0" algn="l">
              <a:spcBef>
                <a:spcPts val="0"/>
              </a:spcBef>
              <a:spcAft>
                <a:spcPts val="0"/>
              </a:spcAft>
              <a:buNone/>
            </a:pPr>
            <a:r>
              <a:t/>
            </a:r>
            <a:endParaRPr/>
          </a:p>
        </p:txBody>
      </p:sp>
      <p:sp>
        <p:nvSpPr>
          <p:cNvPr id="310" name="Google Shape;310;p1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11" name="Google Shape;311;p13: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100"/>
              <a:t>Please feel free to paraphrase the below:</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Supermarkets use teams of OR professionals to solve problems and make decisions, such as understanding consumer buying patterns, deciding how many staff they should allocate to a shift and calculating the optimal quantity and delivery times of their products.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Supermarket loyalty cards, like a Tesco’s Clubcard, are a great example of OR in action. Loyalty cards let supermarkets track what their customers are buying, creating huge amounts of data for operational researchers to work with. They can use statistics to search for patterns in the data, attempting to predict how customers will behave in the future.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For example, the data might show that people buy lots of milk on a Saturday, in which case the supermarket would know to stock up on Friday evening. It might also show that lots of people shop at certain times, or on a particular day, so the store managers would know to have more staff members working at that time.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Most supermarkets also incorporate weather forecasting data, obtained from weather stations near each of their stores to optimise this further by making sure they have extra BBQ food in towns that are expecting sunny weekends.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It’s easy to see what a big impact OR has on making the right decisions for supermarkets – helping them keep customers happy and make profits!</a:t>
            </a:r>
            <a:endParaRPr/>
          </a:p>
          <a:p>
            <a:pPr indent="0" lvl="0" marL="0" rtl="0" algn="l">
              <a:spcBef>
                <a:spcPts val="0"/>
              </a:spcBef>
              <a:spcAft>
                <a:spcPts val="0"/>
              </a:spcAft>
              <a:buNone/>
            </a:pPr>
            <a:r>
              <a:t/>
            </a:r>
            <a:endParaRPr sz="1100">
              <a:latin typeface="Roboto Light"/>
              <a:ea typeface="Roboto Light"/>
              <a:cs typeface="Roboto Light"/>
              <a:sym typeface="Roboto Light"/>
            </a:endParaRPr>
          </a:p>
        </p:txBody>
      </p:sp>
      <p:sp>
        <p:nvSpPr>
          <p:cNvPr id="319" name="Google Shape;319;p1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20" name="Google Shape;320;p14: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Please feel free to paraphrase the below:</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GB" sz="1300"/>
              <a:t>Operational researchers at places like British Airways are involved in a lot of decision-making.</a:t>
            </a:r>
            <a:endParaRPr/>
          </a:p>
          <a:p>
            <a:pPr indent="0" lvl="0" marL="0" rtl="0" algn="l">
              <a:spcBef>
                <a:spcPts val="0"/>
              </a:spcBef>
              <a:spcAft>
                <a:spcPts val="0"/>
              </a:spcAft>
              <a:buNone/>
            </a:pPr>
            <a:r>
              <a:rPr lang="en-GB" sz="1300"/>
              <a:t> </a:t>
            </a:r>
            <a:endParaRPr/>
          </a:p>
          <a:p>
            <a:pPr indent="0" lvl="0" marL="0" rtl="0" algn="l">
              <a:spcBef>
                <a:spcPts val="0"/>
              </a:spcBef>
              <a:spcAft>
                <a:spcPts val="0"/>
              </a:spcAft>
              <a:buNone/>
            </a:pPr>
            <a:r>
              <a:rPr lang="en-GB" sz="1300"/>
              <a:t>When you book a holiday, OR has been used to decide where an airline will fly to and how much they charge you for your ticket, using customer buying patterns and forecasting to predict demand.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300"/>
              <a:t>When you arrive at the airport, OR has been used to minimise queueing times, and simulations are used to model the flow of passengers through the terminal to ensure staff members and equipment are in the right places at the right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300"/>
              <a:t>When you board the plane, OR has helped choose a boarding strategy and ensure your plane leaves on time. OR is even used to forecast how many passengers are likely to cancel their holiday!</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GB" sz="1300"/>
              <a:t>Just like supermarkets, airlines rely heavily on OR to make better, more informed decisions that result in better outcomes for their business.</a:t>
            </a:r>
            <a:endParaRPr/>
          </a:p>
          <a:p>
            <a:pPr indent="0" lvl="0" marL="0" rtl="0" algn="l">
              <a:spcBef>
                <a:spcPts val="0"/>
              </a:spcBef>
              <a:spcAft>
                <a:spcPts val="0"/>
              </a:spcAft>
              <a:buNone/>
            </a:pPr>
            <a:r>
              <a:t/>
            </a:r>
            <a:endParaRPr/>
          </a:p>
        </p:txBody>
      </p:sp>
      <p:sp>
        <p:nvSpPr>
          <p:cNvPr id="328" name="Google Shape;328;p1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29" name="Google Shape;329;p15: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Please feel free to paraphrase the below: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Some hospitals have dedicated OR teams to help with resource allocation – especially if they have multiple specialities. The OR staff allocate patients, equipment and surgical teams to operating theatres based on the urgency and specific requirements of each patient – some operations need specialist equipment and others do not and it’s not very efficient to have a ‘general’ patient in a ‘specialist’ surgery.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OR team have to set a schedule, which is made complicated by the fact that how long an operation takes can be hard to predict and an emergency patient might need immediate attention and throw off the rest of the rota!</a:t>
            </a:r>
            <a:br>
              <a:rPr lang="en-GB"/>
            </a:br>
            <a:br>
              <a:rPr lang="en-GB"/>
            </a:br>
            <a:r>
              <a:rPr lang="en-GB"/>
              <a:t>OR researchers designed an algorithm to optimise kidney transplant surgery – imagine somebody needs a kidney transplant and their family member is willing to be a donor, but is incompatible. The algorithm identifies patients in this situation and matches them up so they can swap donors, and both patients receive the kidney that they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surgery has to take place simultaneously to prevent anybody from backing out at the last minute, so the algorithm also has to take into account the nearest hospital with enough resources (theatres and surgical teams) to carry out the transplant when matching patients. </a:t>
            </a:r>
            <a:endParaRPr/>
          </a:p>
        </p:txBody>
      </p:sp>
      <p:sp>
        <p:nvSpPr>
          <p:cNvPr id="337" name="Google Shape;337;p1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38" name="Google Shape;338;p16: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Decision-making and problem-solving in business can be complicated and messy.  </a:t>
            </a:r>
            <a:endParaRPr/>
          </a:p>
          <a:p>
            <a:pPr indent="0" lvl="0" marL="0" rtl="0" algn="l">
              <a:spcBef>
                <a:spcPts val="0"/>
              </a:spcBef>
              <a:spcAft>
                <a:spcPts val="0"/>
              </a:spcAft>
              <a:buNone/>
            </a:pPr>
            <a:r>
              <a:rPr lang="en-GB"/>
              <a:t>It may not be clear what the main problem is, what the outcome of different actions may be or how well things are currently working, and there may be lots of different factors to consider.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if things don’t go well when businesses make big changes, they might upset customers, slow down production or create a need for extra staff training. Any of these could have a negative impact on the business. OR can help to reduce the chances of this happening.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6" name="Google Shape;346;p1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47" name="Google Shape;347;p17: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The students work at a local theatre and have been put in charge of the seating arrangements. They must find the best way to organise the audience members that have already booked online or over the phone, so that they take up the least amount of space possible.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solidFill>
                  <a:srgbClr val="93328E"/>
                </a:solidFill>
              </a:rPr>
              <a:t>(Student worksheet question 1) </a:t>
            </a:r>
            <a:r>
              <a:rPr lang="en-GB"/>
              <a:t>Encourage students to discuss why the audience members should be organised in such a way that minimises the amount of space used</a:t>
            </a:r>
            <a:endParaRPr/>
          </a:p>
          <a:p>
            <a:pPr indent="0" lvl="0" marL="0" rtl="0" algn="l">
              <a:spcBef>
                <a:spcPts val="0"/>
              </a:spcBef>
              <a:spcAft>
                <a:spcPts val="0"/>
              </a:spcAft>
              <a:buNone/>
            </a:pPr>
            <a:r>
              <a:rPr lang="en-GB"/>
              <a:t>Answer: so that there is more space for people who buy tickets on the door, in order to sell more tickets/maximise profit, audience members feel more comfortable sat together rather than sat on their own in different places around the theatre etc.</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Ask the students if they can think of an experience they have had which involves this type of idea</a:t>
            </a:r>
            <a:endParaRPr/>
          </a:p>
          <a:p>
            <a:pPr indent="0" lvl="0" marL="0" rtl="0" algn="l">
              <a:spcBef>
                <a:spcPts val="0"/>
              </a:spcBef>
              <a:spcAft>
                <a:spcPts val="0"/>
              </a:spcAft>
              <a:buNone/>
            </a:pPr>
            <a:r>
              <a:rPr lang="en-GB"/>
              <a:t>Possible answers: Ticketmaster automatically allocates seats, some cinemas allow people to choose where they sit, some sports events in stadiums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rgbClr val="93328E"/>
                </a:solidFill>
              </a:rPr>
              <a:t>(Student worksheet question 2) </a:t>
            </a:r>
            <a:r>
              <a:rPr lang="en-GB"/>
              <a:t>What is the problem with this?</a:t>
            </a:r>
            <a:endParaRPr/>
          </a:p>
          <a:p>
            <a:pPr indent="0" lvl="0" marL="0" rtl="0" algn="l">
              <a:spcBef>
                <a:spcPts val="0"/>
              </a:spcBef>
              <a:spcAft>
                <a:spcPts val="0"/>
              </a:spcAft>
              <a:buNone/>
            </a:pPr>
            <a:r>
              <a:rPr lang="en-GB"/>
              <a:t>Answer: People often leave small gaps between groups, choosing to sit on the outside of a row and leaving gaps in the middle that are difficult to fill/see</a:t>
            </a:r>
            <a:endParaRPr/>
          </a:p>
        </p:txBody>
      </p:sp>
      <p:sp>
        <p:nvSpPr>
          <p:cNvPr id="95" name="Google Shape;95;p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Some commonly used OR techniques include: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Optimisation – depending on what variable is most important (manufacturing something quickly, or maximising profit?), optimisation will find the best use of limited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Simulation – this modelling tool is fantastic when there are a lot of different ways to solve a problem as you can try lots of different solutions until you find the best one. It also allows something to be tested in a safe way, for example, organisations like the NHS have to be careful when making changes as lives could be at risk!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Also many more techniques – including algorithms! </a:t>
            </a:r>
            <a:endParaRPr/>
          </a:p>
        </p:txBody>
      </p:sp>
      <p:sp>
        <p:nvSpPr>
          <p:cNvPr id="354" name="Google Shape;354;p1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55" name="Google Shape;355;p18: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1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9: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Non-exhaustive list of businesses that use OR. Please note they are not endorsed by The OR Society but are designed to show the variety of careers in OR. Feel free to use your own examples if relevant.</a:t>
            </a:r>
            <a:endParaRPr/>
          </a:p>
        </p:txBody>
      </p:sp>
      <p:sp>
        <p:nvSpPr>
          <p:cNvPr id="362" name="Google Shape;362;p1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63" name="Google Shape;363;p19: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2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0: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Depending on the age of the audience this may or may not be relevant.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Not many universities offer OR degrees, although some offer maths and OR degrees or similar. OR is often a module in a maths or business studies degree and can be hard to find on its 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STEM degrees (science, technology, engineering and maths) show a skill set and analytical way of thinking that is often beneficial to people working in OR and are a good alternative to an (often elusive) OR degree.  </a:t>
            </a:r>
            <a:endParaRPr/>
          </a:p>
        </p:txBody>
      </p:sp>
      <p:sp>
        <p:nvSpPr>
          <p:cNvPr id="387" name="Google Shape;387;p20: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88" name="Google Shape;388;p20: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Careers information, OR news and information on free student membership (available for people aged 16+) can be found on our website.</a:t>
            </a:r>
            <a:endParaRPr/>
          </a:p>
        </p:txBody>
      </p:sp>
      <p:sp>
        <p:nvSpPr>
          <p:cNvPr id="395" name="Google Shape;395;p2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396" name="Google Shape;396;p21: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Swedebuild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More rules on following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3" name="Google Shape;103;p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104" name="Google Shape;104;p3: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Split the students into pairs and distribute a modelling pack to each pair.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rgbClr val="93328E"/>
                </a:solidFill>
              </a:rPr>
              <a:t>(Student worksheet question 3) </a:t>
            </a:r>
            <a:r>
              <a:rPr lang="en-GB"/>
              <a:t>Ask the students to work in pairs and, using only the “theatre information” slides, start experimenting with the modelling packs to see how they could fit the audience into the auditorium space, in order to use the minimum amount of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solidFill>
                  <a:srgbClr val="93328E"/>
                </a:solidFill>
              </a:rPr>
              <a:t>(Student worksheet question 4) </a:t>
            </a:r>
            <a:r>
              <a:rPr lang="en-GB"/>
              <a:t>Encourage students to think about how they have done this and ask them to write down how they have come up with their solution.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As a group, discuss the solutions the students have found and how they have done this. Are some methods better than others? Which group sizes did they fit into the audience area first and why?</a:t>
            </a:r>
            <a:endParaRPr/>
          </a:p>
          <a:p>
            <a:pPr indent="0" lvl="0" marL="0" rtl="0" algn="l">
              <a:spcBef>
                <a:spcPts val="0"/>
              </a:spcBef>
              <a:spcAft>
                <a:spcPts val="0"/>
              </a:spcAft>
              <a:buNone/>
            </a:pPr>
            <a:r>
              <a:t/>
            </a:r>
            <a:endParaRPr/>
          </a:p>
        </p:txBody>
      </p:sp>
      <p:sp>
        <p:nvSpPr>
          <p:cNvPr id="112" name="Google Shape;112;p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113" name="Google Shape;113;p4: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Ask if any of the students know what an algorithm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(Text and image appear on clicking/moving forward not immediately).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Tell the students that there is a set algorithm to seat the audience. </a:t>
            </a:r>
            <a:endParaRPr/>
          </a:p>
          <a:p>
            <a:pPr indent="0" lvl="0" marL="0" rtl="0" algn="l">
              <a:spcBef>
                <a:spcPts val="0"/>
              </a:spcBef>
              <a:spcAft>
                <a:spcPts val="0"/>
              </a:spcAft>
              <a:buNone/>
            </a:pPr>
            <a:r>
              <a:t/>
            </a:r>
            <a:endParaRPr/>
          </a:p>
        </p:txBody>
      </p:sp>
      <p:sp>
        <p:nvSpPr>
          <p:cNvPr id="120" name="Google Shape;120;p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121" name="Google Shape;121;p5: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solidFill>
                  <a:srgbClr val="93328E"/>
                </a:solidFill>
              </a:rPr>
              <a:t>(Student worksheet question 5) </a:t>
            </a:r>
            <a:r>
              <a:rPr lang="en-GB"/>
              <a:t>Ask students to try applying the first fit algorithm to the theatre seating – animation/solution on the next slide.</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
        <p:nvSpPr>
          <p:cNvPr id="147" name="Google Shape;147;p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148" name="Google Shape;148;p6: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56616a7b9_0_0:notes"/>
          <p:cNvSpPr/>
          <p:nvPr>
            <p:ph idx="2" type="sldImg"/>
          </p:nvPr>
        </p:nvSpPr>
        <p:spPr>
          <a:xfrm>
            <a:off x="482600" y="1279525"/>
            <a:ext cx="6140400" cy="34545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56616a7b9_0_0:notes"/>
          <p:cNvSpPr txBox="1"/>
          <p:nvPr>
            <p:ph idx="1" type="body"/>
          </p:nvPr>
        </p:nvSpPr>
        <p:spPr>
          <a:xfrm>
            <a:off x="710407" y="4925407"/>
            <a:ext cx="5683200" cy="40299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5" name="Google Shape;155;g856616a7b9_0_0:notes"/>
          <p:cNvSpPr txBox="1"/>
          <p:nvPr>
            <p:ph idx="12" type="sldNum"/>
          </p:nvPr>
        </p:nvSpPr>
        <p:spPr>
          <a:xfrm>
            <a:off x="4023992" y="9721107"/>
            <a:ext cx="3078300" cy="513600"/>
          </a:xfrm>
          <a:prstGeom prst="rect">
            <a:avLst/>
          </a:prstGeom>
        </p:spPr>
        <p:txBody>
          <a:bodyPr anchorCtr="0" anchor="b" bIns="49525" lIns="99075" spcFirstLastPara="1" rIns="99075" wrap="square" tIns="4952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Each audience ‘block’ will appear on clicking/moving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can see that the minimum amount of rows to be filled is 9 rows, using the first fit algorithm.</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Tell the students that this algorithm is more formally known as a </a:t>
            </a:r>
            <a:r>
              <a:rPr b="1" lang="en-GB"/>
              <a:t>bin packing algorithm</a:t>
            </a:r>
            <a:r>
              <a:rPr lang="en-GB"/>
              <a:t> because it is packing different groups sizes and seeing how many “bins” (rows, in this case) the group sizes fit in, in order to use up the minimum amount of space possible.</a:t>
            </a:r>
            <a:endParaRPr/>
          </a:p>
          <a:p>
            <a:pPr indent="0" lvl="0" marL="0" rtl="0" algn="l">
              <a:spcBef>
                <a:spcPts val="0"/>
              </a:spcBef>
              <a:spcAft>
                <a:spcPts val="0"/>
              </a:spcAft>
              <a:buNone/>
            </a:pPr>
            <a:r>
              <a:t/>
            </a:r>
            <a:endParaRPr/>
          </a:p>
        </p:txBody>
      </p:sp>
      <p:sp>
        <p:nvSpPr>
          <p:cNvPr id="162" name="Google Shape;162;p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163" name="Google Shape;163;p7: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rgbClr val="93328E"/>
                </a:solidFill>
              </a:rPr>
              <a:t>(Student worksheet question 6) </a:t>
            </a:r>
            <a:r>
              <a:rPr lang="en-GB" sz="1200"/>
              <a:t>Ask students to now apply what they have just learnt about the first fit algorithm to this new task. </a:t>
            </a:r>
            <a:endParaRPr sz="1200"/>
          </a:p>
          <a:p>
            <a:pPr indent="0" lvl="0" marL="0" rtl="0" algn="l">
              <a:spcBef>
                <a:spcPts val="0"/>
              </a:spcBef>
              <a:spcAft>
                <a:spcPts val="0"/>
              </a:spcAft>
              <a:buNone/>
            </a:pPr>
            <a:r>
              <a:rPr lang="en-GB" sz="1200"/>
              <a:t> </a:t>
            </a:r>
            <a:endParaRPr/>
          </a:p>
          <a:p>
            <a:pPr indent="0" lvl="0" marL="0" rtl="0" algn="l">
              <a:spcBef>
                <a:spcPts val="0"/>
              </a:spcBef>
              <a:spcAft>
                <a:spcPts val="0"/>
              </a:spcAft>
              <a:buNone/>
            </a:pPr>
            <a:r>
              <a:rPr lang="en-GB" sz="1200"/>
              <a:t>The animation/solution is again on the next slide.</a:t>
            </a:r>
            <a:endParaRPr sz="1200"/>
          </a:p>
        </p:txBody>
      </p:sp>
      <p:sp>
        <p:nvSpPr>
          <p:cNvPr id="212" name="Google Shape;212;p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spcBef>
                <a:spcPts val="0"/>
              </a:spcBef>
              <a:spcAft>
                <a:spcPts val="0"/>
              </a:spcAft>
              <a:buNone/>
            </a:pPr>
            <a:fld id="{00000000-1234-1234-1234-123412341234}" type="slidenum">
              <a:rPr lang="en-GB"/>
              <a:t>‹#›</a:t>
            </a:fld>
            <a:endParaRPr/>
          </a:p>
        </p:txBody>
      </p:sp>
      <p:sp>
        <p:nvSpPr>
          <p:cNvPr id="213" name="Google Shape;213;p8:notes"/>
          <p:cNvSpPr txBox="1"/>
          <p:nvPr>
            <p:ph idx="3" type="hdr"/>
          </p:nvPr>
        </p:nvSpPr>
        <p:spPr>
          <a:xfrm>
            <a:off x="0" y="0"/>
            <a:ext cx="3078427" cy="513508"/>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OR in Education – Theatre Bookings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0" Type="http://schemas.openxmlformats.org/officeDocument/2006/relationships/image" Target="../media/image24.png"/><Relationship Id="rId11" Type="http://schemas.openxmlformats.org/officeDocument/2006/relationships/image" Target="../media/image13.jpg"/><Relationship Id="rId10" Type="http://schemas.openxmlformats.org/officeDocument/2006/relationships/image" Target="../media/image20.png"/><Relationship Id="rId13" Type="http://schemas.openxmlformats.org/officeDocument/2006/relationships/image" Target="../media/image17.jpg"/><Relationship Id="rId12"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gif"/><Relationship Id="rId4" Type="http://schemas.openxmlformats.org/officeDocument/2006/relationships/image" Target="../media/image8.png"/><Relationship Id="rId9" Type="http://schemas.openxmlformats.org/officeDocument/2006/relationships/image" Target="../media/image11.png"/><Relationship Id="rId15" Type="http://schemas.openxmlformats.org/officeDocument/2006/relationships/image" Target="../media/image16.png"/><Relationship Id="rId14" Type="http://schemas.openxmlformats.org/officeDocument/2006/relationships/image" Target="../media/image15.jpg"/><Relationship Id="rId17" Type="http://schemas.openxmlformats.org/officeDocument/2006/relationships/image" Target="../media/image23.png"/><Relationship Id="rId16" Type="http://schemas.openxmlformats.org/officeDocument/2006/relationships/image" Target="../media/image22.png"/><Relationship Id="rId5" Type="http://schemas.openxmlformats.org/officeDocument/2006/relationships/image" Target="../media/image7.png"/><Relationship Id="rId19" Type="http://schemas.openxmlformats.org/officeDocument/2006/relationships/image" Target="../media/image25.jpg"/><Relationship Id="rId6" Type="http://schemas.openxmlformats.org/officeDocument/2006/relationships/image" Target="../media/image18.png"/><Relationship Id="rId18" Type="http://schemas.openxmlformats.org/officeDocument/2006/relationships/image" Target="../media/image21.png"/><Relationship Id="rId7" Type="http://schemas.openxmlformats.org/officeDocument/2006/relationships/image" Target="../media/image10.png"/><Relationship Id="rId8"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theorsociet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
          <p:cNvSpPr txBox="1"/>
          <p:nvPr>
            <p:ph type="title"/>
          </p:nvPr>
        </p:nvSpPr>
        <p:spPr>
          <a:xfrm>
            <a:off x="1038225" y="26035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3328E"/>
              </a:buClr>
              <a:buSzPts val="4860"/>
              <a:buFont typeface="Roboto Medium"/>
              <a:buNone/>
            </a:pPr>
            <a:r>
              <a:rPr lang="en-GB" sz="4860">
                <a:solidFill>
                  <a:srgbClr val="93328E"/>
                </a:solidFill>
                <a:latin typeface="Roboto Medium"/>
                <a:ea typeface="Roboto Medium"/>
                <a:cs typeface="Roboto Medium"/>
                <a:sym typeface="Roboto Medium"/>
              </a:rPr>
              <a:t>Theatre Bookings</a:t>
            </a:r>
            <a:br>
              <a:rPr lang="en-GB" sz="4860">
                <a:solidFill>
                  <a:srgbClr val="93328E"/>
                </a:solidFill>
                <a:latin typeface="Roboto Medium"/>
                <a:ea typeface="Roboto Medium"/>
                <a:cs typeface="Roboto Medium"/>
                <a:sym typeface="Roboto Medium"/>
              </a:rPr>
            </a:br>
            <a:r>
              <a:rPr lang="en-GB" sz="4860">
                <a:solidFill>
                  <a:srgbClr val="505759"/>
                </a:solidFill>
                <a:latin typeface="Roboto Medium"/>
                <a:ea typeface="Roboto Medium"/>
                <a:cs typeface="Roboto Medium"/>
                <a:sym typeface="Roboto Medium"/>
              </a:rPr>
              <a:t>Operational Research</a:t>
            </a:r>
            <a:endParaRPr sz="4860">
              <a:solidFill>
                <a:srgbClr val="93328E"/>
              </a:solidFill>
              <a:latin typeface="Roboto Medium"/>
              <a:ea typeface="Roboto Medium"/>
              <a:cs typeface="Roboto Medium"/>
              <a:sym typeface="Roboto Medium"/>
            </a:endParaRPr>
          </a:p>
        </p:txBody>
      </p:sp>
      <p:sp>
        <p:nvSpPr>
          <p:cNvPr id="91" name="Google Shape;91;p1"/>
          <p:cNvSpPr txBox="1"/>
          <p:nvPr/>
        </p:nvSpPr>
        <p:spPr>
          <a:xfrm>
            <a:off x="1156447" y="4047845"/>
            <a:ext cx="9144000"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93328E"/>
              </a:buClr>
              <a:buSzPts val="2400"/>
              <a:buFont typeface="Arial"/>
              <a:buNone/>
            </a:pPr>
            <a:r>
              <a:rPr b="1" i="0" lang="en-GB" sz="2400" u="none" cap="none" strike="noStrike">
                <a:solidFill>
                  <a:srgbClr val="93328E"/>
                </a:solidFill>
                <a:latin typeface="Roboto Medium"/>
                <a:ea typeface="Roboto Medium"/>
                <a:cs typeface="Roboto Medium"/>
                <a:sym typeface="Roboto Medium"/>
              </a:rPr>
              <a:t>Updated September 2019</a:t>
            </a:r>
            <a:endParaRPr b="1" i="0" sz="2400" u="none" cap="none" strike="noStrike">
              <a:solidFill>
                <a:srgbClr val="93328E"/>
              </a:solidFill>
              <a:latin typeface="Roboto Medium"/>
              <a:ea typeface="Roboto Medium"/>
              <a:cs typeface="Roboto Medium"/>
              <a:sym typeface="Roboto Medium"/>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g856616a7b9_0_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9900FF"/>
                </a:solidFill>
              </a:rPr>
              <a:t>Have a go at using the first fit decreasing algorithm before moving to the next slide.</a:t>
            </a:r>
            <a:endParaRPr>
              <a:solidFill>
                <a:srgbClr val="9900FF"/>
              </a:solidFill>
            </a:endParaRPr>
          </a:p>
        </p:txBody>
      </p:sp>
      <p:sp>
        <p:nvSpPr>
          <p:cNvPr id="223" name="Google Shape;223;g856616a7b9_0_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9"/>
          <p:cNvSpPr txBox="1"/>
          <p:nvPr/>
        </p:nvSpPr>
        <p:spPr>
          <a:xfrm>
            <a:off x="8274491" y="2463262"/>
            <a:ext cx="330790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505759"/>
                </a:solidFill>
                <a:latin typeface="Roboto"/>
                <a:ea typeface="Roboto"/>
                <a:cs typeface="Roboto"/>
                <a:sym typeface="Roboto"/>
              </a:rPr>
              <a:t>The minimum amount of rows required for this algorithm is eight.</a:t>
            </a:r>
            <a:endParaRPr sz="2800">
              <a:solidFill>
                <a:srgbClr val="505759"/>
              </a:solidFill>
              <a:latin typeface="Roboto"/>
              <a:ea typeface="Roboto"/>
              <a:cs typeface="Roboto"/>
              <a:sym typeface="Roboto"/>
            </a:endParaRPr>
          </a:p>
        </p:txBody>
      </p:sp>
      <p:sp>
        <p:nvSpPr>
          <p:cNvPr id="231" name="Google Shape;231;p9"/>
          <p:cNvSpPr txBox="1"/>
          <p:nvPr/>
        </p:nvSpPr>
        <p:spPr>
          <a:xfrm>
            <a:off x="1042686" y="2006815"/>
            <a:ext cx="2876203"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505759"/>
                </a:solidFill>
                <a:latin typeface="Roboto"/>
                <a:ea typeface="Roboto"/>
                <a:cs typeface="Roboto"/>
                <a:sym typeface="Roboto"/>
              </a:rPr>
              <a:t>Order of groups:</a:t>
            </a:r>
            <a:endParaRPr/>
          </a:p>
          <a:p>
            <a:pPr indent="0" lvl="0" marL="0" marR="0" rtl="0" algn="l">
              <a:spcBef>
                <a:spcPts val="0"/>
              </a:spcBef>
              <a:spcAft>
                <a:spcPts val="0"/>
              </a:spcAft>
              <a:buNone/>
            </a:pPr>
            <a:r>
              <a:t/>
            </a:r>
            <a:endParaRPr sz="2800">
              <a:solidFill>
                <a:srgbClr val="505759"/>
              </a:solidFill>
              <a:latin typeface="Roboto"/>
              <a:ea typeface="Roboto"/>
              <a:cs typeface="Roboto"/>
              <a:sym typeface="Roboto"/>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10, 8, 6, 6, 5,</a:t>
            </a:r>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5, 5, 4, 4, 4,</a:t>
            </a:r>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4, 3, 3, 3, 2,</a:t>
            </a:r>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2, 2, 2, 1, 1</a:t>
            </a:r>
            <a:endParaRPr/>
          </a:p>
          <a:p>
            <a:pPr indent="0" lvl="0" marL="0" marR="0" rtl="0" algn="l">
              <a:spcBef>
                <a:spcPts val="0"/>
              </a:spcBef>
              <a:spcAft>
                <a:spcPts val="0"/>
              </a:spcAft>
              <a:buNone/>
            </a:pPr>
            <a:r>
              <a:t/>
            </a:r>
            <a:endParaRPr sz="2800" u="sng">
              <a:solidFill>
                <a:srgbClr val="505759"/>
              </a:solidFill>
              <a:latin typeface="Roboto"/>
              <a:ea typeface="Roboto"/>
              <a:cs typeface="Roboto"/>
              <a:sym typeface="Roboto"/>
            </a:endParaRPr>
          </a:p>
        </p:txBody>
      </p:sp>
      <p:graphicFrame>
        <p:nvGraphicFramePr>
          <p:cNvPr id="232" name="Google Shape;232;p9"/>
          <p:cNvGraphicFramePr/>
          <p:nvPr/>
        </p:nvGraphicFramePr>
        <p:xfrm>
          <a:off x="3764348" y="1667847"/>
          <a:ext cx="3000000" cy="3000000"/>
        </p:xfrm>
        <a:graphic>
          <a:graphicData uri="http://schemas.openxmlformats.org/drawingml/2006/table">
            <a:tbl>
              <a:tblPr bandRow="1" firstRow="1">
                <a:noFill/>
                <a:tableStyleId>{4DA4BE9F-65D8-4120-887C-775527A54922}</a:tableStyleId>
              </a:tblPr>
              <a:tblGrid>
                <a:gridCol w="432000"/>
                <a:gridCol w="432000"/>
                <a:gridCol w="432000"/>
                <a:gridCol w="432000"/>
                <a:gridCol w="432000"/>
                <a:gridCol w="432000"/>
                <a:gridCol w="432000"/>
                <a:gridCol w="432000"/>
                <a:gridCol w="432000"/>
                <a:gridCol w="432000"/>
              </a:tblGrid>
              <a:tr h="342000">
                <a:tc>
                  <a:txBody>
                    <a:bodyPr/>
                    <a:lstStyle/>
                    <a:p>
                      <a:pPr indent="0" lvl="0" marL="0" marR="0" rtl="0" algn="ctr">
                        <a:spcBef>
                          <a:spcPts val="0"/>
                        </a:spcBef>
                        <a:spcAft>
                          <a:spcPts val="0"/>
                        </a:spcAft>
                        <a:buNone/>
                      </a:pPr>
                      <a:r>
                        <a:rPr b="0" lang="en-GB" sz="800" u="none" cap="none" strike="noStrike">
                          <a:solidFill>
                            <a:srgbClr val="93328E"/>
                          </a:solidFill>
                        </a:rPr>
                        <a:t>1</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2</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3</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4</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5</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6</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7</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8</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9</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10</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33" name="Google Shape;233;p9"/>
          <p:cNvSpPr/>
          <p:nvPr/>
        </p:nvSpPr>
        <p:spPr>
          <a:xfrm>
            <a:off x="6788348" y="4067279"/>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9"/>
          <p:cNvSpPr/>
          <p:nvPr/>
        </p:nvSpPr>
        <p:spPr>
          <a:xfrm>
            <a:off x="3764348" y="4069252"/>
            <a:ext cx="129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9"/>
          <p:cNvSpPr/>
          <p:nvPr/>
        </p:nvSpPr>
        <p:spPr>
          <a:xfrm>
            <a:off x="3768770" y="2353566"/>
            <a:ext cx="259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9"/>
          <p:cNvSpPr/>
          <p:nvPr/>
        </p:nvSpPr>
        <p:spPr>
          <a:xfrm>
            <a:off x="7651823" y="3374348"/>
            <a:ext cx="43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9"/>
          <p:cNvSpPr/>
          <p:nvPr/>
        </p:nvSpPr>
        <p:spPr>
          <a:xfrm>
            <a:off x="6355823" y="2700478"/>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9"/>
          <p:cNvSpPr/>
          <p:nvPr/>
        </p:nvSpPr>
        <p:spPr>
          <a:xfrm>
            <a:off x="5060348" y="4066632"/>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9"/>
          <p:cNvSpPr/>
          <p:nvPr/>
        </p:nvSpPr>
        <p:spPr>
          <a:xfrm>
            <a:off x="3767733" y="3378331"/>
            <a:ext cx="216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9"/>
          <p:cNvSpPr/>
          <p:nvPr/>
        </p:nvSpPr>
        <p:spPr>
          <a:xfrm>
            <a:off x="7222559" y="2011566"/>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9"/>
          <p:cNvSpPr/>
          <p:nvPr/>
        </p:nvSpPr>
        <p:spPr>
          <a:xfrm>
            <a:off x="5484566" y="3726236"/>
            <a:ext cx="129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9"/>
          <p:cNvSpPr/>
          <p:nvPr/>
        </p:nvSpPr>
        <p:spPr>
          <a:xfrm>
            <a:off x="6353513" y="2353938"/>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9"/>
          <p:cNvSpPr/>
          <p:nvPr/>
        </p:nvSpPr>
        <p:spPr>
          <a:xfrm>
            <a:off x="7652873" y="4060575"/>
            <a:ext cx="43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9"/>
          <p:cNvSpPr/>
          <p:nvPr/>
        </p:nvSpPr>
        <p:spPr>
          <a:xfrm>
            <a:off x="3764348" y="3039797"/>
            <a:ext cx="216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9"/>
          <p:cNvSpPr/>
          <p:nvPr/>
        </p:nvSpPr>
        <p:spPr>
          <a:xfrm>
            <a:off x="3763823" y="2009430"/>
            <a:ext cx="345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9"/>
          <p:cNvSpPr/>
          <p:nvPr/>
        </p:nvSpPr>
        <p:spPr>
          <a:xfrm>
            <a:off x="3763823" y="1671825"/>
            <a:ext cx="432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9"/>
          <p:cNvSpPr/>
          <p:nvPr/>
        </p:nvSpPr>
        <p:spPr>
          <a:xfrm>
            <a:off x="6787823" y="3724267"/>
            <a:ext cx="129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9"/>
          <p:cNvSpPr/>
          <p:nvPr/>
        </p:nvSpPr>
        <p:spPr>
          <a:xfrm>
            <a:off x="5927649" y="3039318"/>
            <a:ext cx="216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9"/>
          <p:cNvSpPr/>
          <p:nvPr/>
        </p:nvSpPr>
        <p:spPr>
          <a:xfrm>
            <a:off x="3764348" y="2698208"/>
            <a:ext cx="259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9"/>
          <p:cNvSpPr/>
          <p:nvPr/>
        </p:nvSpPr>
        <p:spPr>
          <a:xfrm>
            <a:off x="5927733" y="3381141"/>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9"/>
          <p:cNvSpPr/>
          <p:nvPr/>
        </p:nvSpPr>
        <p:spPr>
          <a:xfrm>
            <a:off x="3764348" y="3725890"/>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9"/>
          <p:cNvSpPr/>
          <p:nvPr/>
        </p:nvSpPr>
        <p:spPr>
          <a:xfrm>
            <a:off x="5924348" y="4066742"/>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3" name="Google Shape;253;p9"/>
          <p:cNvCxnSpPr/>
          <p:nvPr/>
        </p:nvCxnSpPr>
        <p:spPr>
          <a:xfrm flipH="1" rot="2700000">
            <a:off x="1331823" y="2943911"/>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54" name="Google Shape;254;p9"/>
          <p:cNvCxnSpPr/>
          <p:nvPr/>
        </p:nvCxnSpPr>
        <p:spPr>
          <a:xfrm flipH="1" rot="2700000">
            <a:off x="1239422" y="3370024"/>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55" name="Google Shape;255;p9"/>
          <p:cNvCxnSpPr/>
          <p:nvPr/>
        </p:nvCxnSpPr>
        <p:spPr>
          <a:xfrm flipH="1" rot="2700000">
            <a:off x="1574126" y="339608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56" name="Google Shape;256;p9"/>
          <p:cNvCxnSpPr/>
          <p:nvPr/>
        </p:nvCxnSpPr>
        <p:spPr>
          <a:xfrm flipH="1" rot="2700000">
            <a:off x="1233111" y="379613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57" name="Google Shape;257;p9"/>
          <p:cNvCxnSpPr/>
          <p:nvPr/>
        </p:nvCxnSpPr>
        <p:spPr>
          <a:xfrm flipH="1" rot="2700000">
            <a:off x="1741238" y="2944872"/>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58" name="Google Shape;258;p9"/>
          <p:cNvCxnSpPr/>
          <p:nvPr/>
        </p:nvCxnSpPr>
        <p:spPr>
          <a:xfrm flipH="1" rot="2700000">
            <a:off x="1952931" y="379484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59" name="Google Shape;259;p9"/>
          <p:cNvCxnSpPr/>
          <p:nvPr/>
        </p:nvCxnSpPr>
        <p:spPr>
          <a:xfrm flipH="1" rot="2700000">
            <a:off x="2132816" y="2933695"/>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0" name="Google Shape;260;p9"/>
          <p:cNvCxnSpPr/>
          <p:nvPr/>
        </p:nvCxnSpPr>
        <p:spPr>
          <a:xfrm flipH="1" rot="2700000">
            <a:off x="2303186" y="3794846"/>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1" name="Google Shape;261;p9"/>
          <p:cNvCxnSpPr/>
          <p:nvPr/>
        </p:nvCxnSpPr>
        <p:spPr>
          <a:xfrm flipH="1" rot="2700000">
            <a:off x="2318077" y="4216679"/>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2" name="Google Shape;262;p9"/>
          <p:cNvCxnSpPr/>
          <p:nvPr/>
        </p:nvCxnSpPr>
        <p:spPr>
          <a:xfrm flipH="1" rot="2700000">
            <a:off x="1940974" y="4243376"/>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3" name="Google Shape;263;p9"/>
          <p:cNvCxnSpPr/>
          <p:nvPr/>
        </p:nvCxnSpPr>
        <p:spPr>
          <a:xfrm flipH="1" rot="2700000">
            <a:off x="2636260" y="3807925"/>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4" name="Google Shape;264;p9"/>
          <p:cNvCxnSpPr/>
          <p:nvPr/>
        </p:nvCxnSpPr>
        <p:spPr>
          <a:xfrm flipH="1" rot="2700000">
            <a:off x="2294434" y="339608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5" name="Google Shape;265;p9"/>
          <p:cNvCxnSpPr/>
          <p:nvPr/>
        </p:nvCxnSpPr>
        <p:spPr>
          <a:xfrm flipH="1" rot="2700000">
            <a:off x="2472475" y="2945579"/>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6" name="Google Shape;266;p9"/>
          <p:cNvCxnSpPr/>
          <p:nvPr/>
        </p:nvCxnSpPr>
        <p:spPr>
          <a:xfrm flipH="1" rot="2700000">
            <a:off x="1952933" y="3385903"/>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7" name="Google Shape;267;p9"/>
          <p:cNvCxnSpPr/>
          <p:nvPr/>
        </p:nvCxnSpPr>
        <p:spPr>
          <a:xfrm flipH="1" rot="2700000">
            <a:off x="1583367" y="3807924"/>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8" name="Google Shape;268;p9"/>
          <p:cNvCxnSpPr/>
          <p:nvPr/>
        </p:nvCxnSpPr>
        <p:spPr>
          <a:xfrm flipH="1" rot="2700000">
            <a:off x="2637756" y="424337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69" name="Google Shape;269;p9"/>
          <p:cNvCxnSpPr/>
          <p:nvPr/>
        </p:nvCxnSpPr>
        <p:spPr>
          <a:xfrm flipH="1" rot="2700000">
            <a:off x="1579589" y="4232300"/>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70" name="Google Shape;270;p9"/>
          <p:cNvCxnSpPr/>
          <p:nvPr/>
        </p:nvCxnSpPr>
        <p:spPr>
          <a:xfrm flipH="1" rot="2700000">
            <a:off x="2644606" y="3370025"/>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71" name="Google Shape;271;p9"/>
          <p:cNvCxnSpPr/>
          <p:nvPr/>
        </p:nvCxnSpPr>
        <p:spPr>
          <a:xfrm flipH="1" rot="2700000">
            <a:off x="1247301" y="421667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72" name="Google Shape;272;p9"/>
          <p:cNvCxnSpPr/>
          <p:nvPr/>
        </p:nvCxnSpPr>
        <p:spPr>
          <a:xfrm flipH="1" rot="2700000">
            <a:off x="2847571" y="2933350"/>
            <a:ext cx="16624" cy="360000"/>
          </a:xfrm>
          <a:prstGeom prst="straightConnector1">
            <a:avLst/>
          </a:prstGeom>
          <a:noFill/>
          <a:ln cap="flat" cmpd="sng" w="28575">
            <a:solidFill>
              <a:srgbClr val="93328E"/>
            </a:solidFill>
            <a:prstDash val="solid"/>
            <a:miter lim="800000"/>
            <a:headEnd len="sm" w="sm" type="none"/>
            <a:tailEnd len="sm" w="sm" type="none"/>
          </a:ln>
        </p:spPr>
      </p:cxnSp>
      <p:sp>
        <p:nvSpPr>
          <p:cNvPr id="273" name="Google Shape;273;p9"/>
          <p:cNvSpPr txBox="1"/>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marR="0" rtl="0" algn="l">
              <a:lnSpc>
                <a:spcPct val="90000"/>
              </a:lnSpc>
              <a:spcBef>
                <a:spcPts val="0"/>
              </a:spcBef>
              <a:spcAft>
                <a:spcPts val="0"/>
              </a:spcAft>
              <a:buClr>
                <a:srgbClr val="93328E"/>
              </a:buClr>
              <a:buSzPts val="4400"/>
              <a:buFont typeface="Roboto Medium"/>
              <a:buNone/>
            </a:pPr>
            <a:r>
              <a:rPr lang="en-GB" sz="4400">
                <a:solidFill>
                  <a:srgbClr val="93328E"/>
                </a:solidFill>
                <a:latin typeface="Roboto Medium"/>
                <a:ea typeface="Roboto Medium"/>
                <a:cs typeface="Roboto Medium"/>
                <a:sym typeface="Roboto Medium"/>
              </a:rPr>
              <a:t>The First Fit Decreasing Algorithm</a:t>
            </a:r>
            <a:endParaRPr sz="4400">
              <a:solidFill>
                <a:srgbClr val="93328E"/>
              </a:solidFill>
              <a:latin typeface="Roboto Medium"/>
              <a:ea typeface="Roboto Medium"/>
              <a:cs typeface="Roboto Medium"/>
              <a:sym typeface="Robot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81" name="Google Shape;281;p10"/>
          <p:cNvSpPr txBox="1"/>
          <p:nvPr/>
        </p:nvSpPr>
        <p:spPr>
          <a:xfrm>
            <a:off x="1772384" y="1628504"/>
            <a:ext cx="8647233" cy="4319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p:txBody>
      </p:sp>
      <p:sp>
        <p:nvSpPr>
          <p:cNvPr id="282" name="Google Shape;282;p10"/>
          <p:cNvSpPr txBox="1"/>
          <p:nvPr>
            <p:ph idx="1" type="body"/>
          </p:nvPr>
        </p:nvSpPr>
        <p:spPr>
          <a:xfrm>
            <a:off x="1153886" y="2005012"/>
            <a:ext cx="10515600" cy="3473768"/>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505759"/>
              </a:buClr>
              <a:buSzPts val="2800"/>
              <a:buNone/>
            </a:pPr>
            <a:r>
              <a:rPr lang="en-GB">
                <a:solidFill>
                  <a:srgbClr val="505759"/>
                </a:solidFill>
                <a:latin typeface="Roboto"/>
                <a:ea typeface="Roboto"/>
                <a:cs typeface="Roboto"/>
                <a:sym typeface="Roboto"/>
              </a:rPr>
              <a:t>What are the pros and cons of each algorithm?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505759"/>
              </a:buClr>
              <a:buSzPts val="2800"/>
              <a:buNone/>
            </a:pPr>
            <a:r>
              <a:rPr lang="en-GB">
                <a:solidFill>
                  <a:srgbClr val="505759"/>
                </a:solidFill>
                <a:latin typeface="Roboto"/>
                <a:ea typeface="Roboto"/>
                <a:cs typeface="Roboto"/>
                <a:sym typeface="Roboto"/>
              </a:rPr>
              <a:t>Which is the best algorithm for the theatre to use?</a:t>
            </a:r>
            <a:endParaRPr>
              <a:solidFill>
                <a:srgbClr val="505759"/>
              </a:solidFill>
              <a:latin typeface="Roboto"/>
              <a:ea typeface="Roboto"/>
              <a:cs typeface="Roboto"/>
              <a:sym typeface="Roboto"/>
            </a:endParaRPr>
          </a:p>
        </p:txBody>
      </p:sp>
      <p:sp>
        <p:nvSpPr>
          <p:cNvPr id="283" name="Google Shape;283;p10"/>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Evaluation</a:t>
            </a:r>
            <a:endParaRPr>
              <a:solidFill>
                <a:srgbClr val="93328E"/>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11"/>
          <p:cNvPicPr preferRelativeResize="0"/>
          <p:nvPr/>
        </p:nvPicPr>
        <p:blipFill rotWithShape="1">
          <a:blip r:embed="rId3">
            <a:alphaModFix/>
          </a:blip>
          <a:srcRect b="32563" l="33334" r="25240" t="43427"/>
          <a:stretch/>
        </p:blipFill>
        <p:spPr>
          <a:xfrm>
            <a:off x="2526657" y="2532834"/>
            <a:ext cx="6693543" cy="2424702"/>
          </a:xfrm>
          <a:prstGeom prst="rect">
            <a:avLst/>
          </a:prstGeom>
          <a:noFill/>
          <a:ln>
            <a:noFill/>
          </a:ln>
        </p:spPr>
      </p:pic>
      <p:sp>
        <p:nvSpPr>
          <p:cNvPr id="291" name="Google Shape;29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92" name="Google Shape;292;p11"/>
          <p:cNvSpPr txBox="1"/>
          <p:nvPr/>
        </p:nvSpPr>
        <p:spPr>
          <a:xfrm>
            <a:off x="1772384" y="1628504"/>
            <a:ext cx="8647233" cy="4319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p:txBody>
      </p:sp>
      <p:sp>
        <p:nvSpPr>
          <p:cNvPr id="293" name="Google Shape;293;p11"/>
          <p:cNvSpPr txBox="1"/>
          <p:nvPr>
            <p:ph idx="1" type="body"/>
          </p:nvPr>
        </p:nvSpPr>
        <p:spPr>
          <a:xfrm>
            <a:off x="1153886" y="2005012"/>
            <a:ext cx="10716381" cy="1689145"/>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rgbClr val="505759"/>
              </a:buClr>
              <a:buSzPts val="2400"/>
              <a:buNone/>
            </a:pPr>
            <a:r>
              <a:rPr lang="en-GB" sz="2400">
                <a:solidFill>
                  <a:srgbClr val="505759"/>
                </a:solidFill>
                <a:latin typeface="Roboto"/>
                <a:ea typeface="Roboto"/>
                <a:cs typeface="Roboto"/>
                <a:sym typeface="Roboto"/>
              </a:rPr>
              <a:t>Bin packing algorithms are also used for loading containers such as ferries:</a:t>
            </a:r>
            <a:endParaRPr/>
          </a:p>
          <a:p>
            <a:pPr indent="0" lvl="0" marL="0" rtl="0" algn="l">
              <a:lnSpc>
                <a:spcPct val="90000"/>
              </a:lnSpc>
              <a:spcBef>
                <a:spcPts val="1000"/>
              </a:spcBef>
              <a:spcAft>
                <a:spcPts val="0"/>
              </a:spcAft>
              <a:buClr>
                <a:schemeClr val="dk1"/>
              </a:buClr>
              <a:buSzPts val="2400"/>
              <a:buNone/>
            </a:pPr>
            <a:r>
              <a:t/>
            </a:r>
            <a:endParaRPr sz="2400">
              <a:solidFill>
                <a:srgbClr val="505759"/>
              </a:solidFill>
              <a:latin typeface="Roboto"/>
              <a:ea typeface="Roboto"/>
              <a:cs typeface="Roboto"/>
              <a:sym typeface="Roboto"/>
            </a:endParaRPr>
          </a:p>
          <a:p>
            <a:pPr indent="-76200" lvl="0" marL="228600" rtl="0" algn="l">
              <a:lnSpc>
                <a:spcPct val="90000"/>
              </a:lnSpc>
              <a:spcBef>
                <a:spcPts val="1000"/>
              </a:spcBef>
              <a:spcAft>
                <a:spcPts val="0"/>
              </a:spcAft>
              <a:buClr>
                <a:schemeClr val="dk1"/>
              </a:buClr>
              <a:buSzPts val="2400"/>
              <a:buNone/>
            </a:pPr>
            <a:r>
              <a:t/>
            </a:r>
            <a:endParaRPr sz="2400">
              <a:solidFill>
                <a:srgbClr val="505759"/>
              </a:solidFill>
              <a:latin typeface="Roboto"/>
              <a:ea typeface="Roboto"/>
              <a:cs typeface="Roboto"/>
              <a:sym typeface="Roboto"/>
            </a:endParaRPr>
          </a:p>
          <a:p>
            <a:pPr indent="0" lvl="0" marL="0" rtl="0" algn="l">
              <a:lnSpc>
                <a:spcPct val="90000"/>
              </a:lnSpc>
              <a:spcBef>
                <a:spcPts val="1000"/>
              </a:spcBef>
              <a:spcAft>
                <a:spcPts val="0"/>
              </a:spcAft>
              <a:buClr>
                <a:schemeClr val="dk1"/>
              </a:buClr>
              <a:buSzPts val="2000"/>
              <a:buNone/>
            </a:pPr>
            <a:r>
              <a:t/>
            </a:r>
            <a:endParaRPr sz="2000">
              <a:latin typeface="Roboto"/>
              <a:ea typeface="Roboto"/>
              <a:cs typeface="Roboto"/>
              <a:sym typeface="Roboto"/>
            </a:endParaRPr>
          </a:p>
        </p:txBody>
      </p:sp>
      <p:sp>
        <p:nvSpPr>
          <p:cNvPr id="294" name="Google Shape;294;p11"/>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Bin Packing Algorithms</a:t>
            </a:r>
            <a:endParaRPr>
              <a:solidFill>
                <a:srgbClr val="93328E"/>
              </a:solidFill>
              <a:latin typeface="Roboto Medium"/>
              <a:ea typeface="Roboto Medium"/>
              <a:cs typeface="Roboto Medium"/>
              <a:sym typeface="Roboto Medium"/>
            </a:endParaRPr>
          </a:p>
        </p:txBody>
      </p:sp>
      <p:sp>
        <p:nvSpPr>
          <p:cNvPr id="295" name="Google Shape;295;p11"/>
          <p:cNvSpPr txBox="1"/>
          <p:nvPr/>
        </p:nvSpPr>
        <p:spPr>
          <a:xfrm>
            <a:off x="2936704" y="5028406"/>
            <a:ext cx="5873448" cy="3659188"/>
          </a:xfrm>
          <a:prstGeom prst="rect">
            <a:avLst/>
          </a:prstGeom>
          <a:noFill/>
          <a:ln>
            <a:noFill/>
          </a:ln>
        </p:spPr>
        <p:txBody>
          <a:bodyPr anchorCtr="0" anchor="t" bIns="45700" lIns="0" spcFirstLastPara="1" rIns="91425" wrap="square" tIns="45700">
            <a:normAutofit/>
          </a:bodyPr>
          <a:lstStyle/>
          <a:p>
            <a:pPr indent="0" lvl="0" marL="0" marR="0" rtl="0" algn="l">
              <a:lnSpc>
                <a:spcPct val="90000"/>
              </a:lnSpc>
              <a:spcBef>
                <a:spcPts val="0"/>
              </a:spcBef>
              <a:spcAft>
                <a:spcPts val="0"/>
              </a:spcAft>
              <a:buClr>
                <a:srgbClr val="505759"/>
              </a:buClr>
              <a:buSzPts val="2000"/>
              <a:buFont typeface="Arial"/>
              <a:buNone/>
            </a:pPr>
            <a:r>
              <a:rPr lang="en-GB" sz="2000">
                <a:solidFill>
                  <a:srgbClr val="505759"/>
                </a:solidFill>
                <a:latin typeface="Roboto"/>
                <a:ea typeface="Roboto"/>
                <a:cs typeface="Roboto"/>
                <a:sym typeface="Roboto"/>
              </a:rPr>
              <a:t>Portsmouth Harbour (Google Maps Satellite View)</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505759"/>
              </a:solidFill>
              <a:latin typeface="Roboto"/>
              <a:ea typeface="Roboto"/>
              <a:cs typeface="Roboto"/>
              <a:sym typeface="Roboto"/>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rgbClr val="505759"/>
              </a:solidFill>
              <a:latin typeface="Roboto"/>
              <a:ea typeface="Roboto"/>
              <a:cs typeface="Roboto"/>
              <a:sym typeface="Roboto"/>
            </a:endParaRPr>
          </a:p>
          <a:p>
            <a:pPr indent="0" lvl="0" marL="0" marR="0" rtl="0" algn="l">
              <a:lnSpc>
                <a:spcPct val="90000"/>
              </a:lnSpc>
              <a:spcBef>
                <a:spcPts val="1000"/>
              </a:spcBef>
              <a:spcAft>
                <a:spcPts val="0"/>
              </a:spcAft>
              <a:buClr>
                <a:schemeClr val="dk1"/>
              </a:buClr>
              <a:buSzPts val="2400"/>
              <a:buFont typeface="Arial"/>
              <a:buNone/>
            </a:pPr>
            <a:r>
              <a:t/>
            </a:r>
            <a:endParaRPr sz="24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03" name="Google Shape;303;p12"/>
          <p:cNvSpPr txBox="1"/>
          <p:nvPr/>
        </p:nvSpPr>
        <p:spPr>
          <a:xfrm>
            <a:off x="1772384" y="1628504"/>
            <a:ext cx="8647233" cy="4319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00"/>
              <a:buFont typeface="Arial"/>
              <a:buNone/>
            </a:pPr>
            <a:r>
              <a:t/>
            </a:r>
            <a:endParaRPr sz="2400">
              <a:solidFill>
                <a:srgbClr val="000000"/>
              </a:solidFill>
              <a:latin typeface="Arial"/>
              <a:ea typeface="Arial"/>
              <a:cs typeface="Arial"/>
              <a:sym typeface="Arial"/>
            </a:endParaRPr>
          </a:p>
        </p:txBody>
      </p:sp>
      <p:sp>
        <p:nvSpPr>
          <p:cNvPr id="304" name="Google Shape;304;p12"/>
          <p:cNvSpPr txBox="1"/>
          <p:nvPr>
            <p:ph idx="1" type="body"/>
          </p:nvPr>
        </p:nvSpPr>
        <p:spPr>
          <a:xfrm>
            <a:off x="1153886" y="2005012"/>
            <a:ext cx="10716381" cy="3415485"/>
          </a:xfrm>
          <a:prstGeom prst="rect">
            <a:avLst/>
          </a:prstGeom>
          <a:noFill/>
          <a:ln>
            <a:noFill/>
          </a:ln>
        </p:spPr>
        <p:txBody>
          <a:bodyPr anchorCtr="0" anchor="t" bIns="45700" lIns="0" spcFirstLastPara="1" rIns="91425" wrap="square" tIns="45700">
            <a:normAutofit/>
          </a:bodyPr>
          <a:lstStyle/>
          <a:p>
            <a:pPr indent="0" lvl="0" marL="0" rtl="0" algn="l">
              <a:lnSpc>
                <a:spcPct val="70000"/>
              </a:lnSpc>
              <a:spcBef>
                <a:spcPts val="0"/>
              </a:spcBef>
              <a:spcAft>
                <a:spcPts val="0"/>
              </a:spcAft>
              <a:buClr>
                <a:srgbClr val="505759"/>
              </a:buClr>
              <a:buSzPts val="2590"/>
              <a:buNone/>
            </a:pPr>
            <a:r>
              <a:rPr lang="en-GB" sz="2590">
                <a:solidFill>
                  <a:srgbClr val="505759"/>
                </a:solidFill>
                <a:latin typeface="Roboto"/>
                <a:ea typeface="Roboto"/>
                <a:cs typeface="Roboto"/>
                <a:sym typeface="Roboto"/>
              </a:rPr>
              <a:t>Bin packing algorithms are also used for:</a:t>
            </a:r>
            <a:endParaRPr/>
          </a:p>
          <a:p>
            <a:pPr indent="0" lvl="0" marL="0" rtl="0" algn="l">
              <a:lnSpc>
                <a:spcPct val="70000"/>
              </a:lnSpc>
              <a:spcBef>
                <a:spcPts val="1000"/>
              </a:spcBef>
              <a:spcAft>
                <a:spcPts val="0"/>
              </a:spcAft>
              <a:buClr>
                <a:schemeClr val="dk1"/>
              </a:buClr>
              <a:buSzPts val="2590"/>
              <a:buNone/>
            </a:pPr>
            <a:r>
              <a:t/>
            </a:r>
            <a:endParaRPr sz="2590">
              <a:solidFill>
                <a:srgbClr val="505759"/>
              </a:solidFill>
              <a:latin typeface="Roboto"/>
              <a:ea typeface="Roboto"/>
              <a:cs typeface="Roboto"/>
              <a:sym typeface="Roboto"/>
            </a:endParaRPr>
          </a:p>
          <a:p>
            <a:pPr indent="-228600" lvl="0" marL="228600" rtl="0" algn="l">
              <a:lnSpc>
                <a:spcPct val="70000"/>
              </a:lnSpc>
              <a:spcBef>
                <a:spcPts val="1000"/>
              </a:spcBef>
              <a:spcAft>
                <a:spcPts val="0"/>
              </a:spcAft>
              <a:buClr>
                <a:srgbClr val="505759"/>
              </a:buClr>
              <a:buSzPts val="2590"/>
              <a:buChar char="•"/>
            </a:pPr>
            <a:r>
              <a:rPr lang="en-GB" sz="2590">
                <a:solidFill>
                  <a:srgbClr val="505759"/>
                </a:solidFill>
                <a:latin typeface="Roboto"/>
                <a:ea typeface="Roboto"/>
                <a:cs typeface="Roboto"/>
                <a:sym typeface="Roboto"/>
              </a:rPr>
              <a:t>Cutting cookies or pastry out of dough</a:t>
            </a:r>
            <a:endParaRPr/>
          </a:p>
          <a:p>
            <a:pPr indent="-228600" lvl="0" marL="228600" rtl="0" algn="l">
              <a:lnSpc>
                <a:spcPct val="70000"/>
              </a:lnSpc>
              <a:spcBef>
                <a:spcPts val="1000"/>
              </a:spcBef>
              <a:spcAft>
                <a:spcPts val="0"/>
              </a:spcAft>
              <a:buClr>
                <a:srgbClr val="505759"/>
              </a:buClr>
              <a:buSzPts val="2590"/>
              <a:buChar char="•"/>
            </a:pPr>
            <a:r>
              <a:rPr lang="en-GB" sz="2590">
                <a:solidFill>
                  <a:srgbClr val="505759"/>
                </a:solidFill>
                <a:latin typeface="Roboto"/>
                <a:ea typeface="Roboto"/>
                <a:cs typeface="Roboto"/>
                <a:sym typeface="Roboto"/>
              </a:rPr>
              <a:t>Scheduling adverts in fixed length breaks on TV or radio</a:t>
            </a:r>
            <a:endParaRPr/>
          </a:p>
          <a:p>
            <a:pPr indent="0" lvl="0" marL="0" rtl="0" algn="l">
              <a:lnSpc>
                <a:spcPct val="70000"/>
              </a:lnSpc>
              <a:spcBef>
                <a:spcPts val="1000"/>
              </a:spcBef>
              <a:spcAft>
                <a:spcPts val="0"/>
              </a:spcAft>
              <a:buClr>
                <a:schemeClr val="dk1"/>
              </a:buClr>
              <a:buSzPts val="2590"/>
              <a:buNone/>
            </a:pPr>
            <a:r>
              <a:t/>
            </a:r>
            <a:endParaRPr sz="2590">
              <a:solidFill>
                <a:srgbClr val="505759"/>
              </a:solidFill>
              <a:latin typeface="Roboto"/>
              <a:ea typeface="Roboto"/>
              <a:cs typeface="Roboto"/>
              <a:sym typeface="Roboto"/>
            </a:endParaRPr>
          </a:p>
          <a:p>
            <a:pPr indent="0" lvl="0" marL="0" rtl="0" algn="l">
              <a:lnSpc>
                <a:spcPct val="70000"/>
              </a:lnSpc>
              <a:spcBef>
                <a:spcPts val="1000"/>
              </a:spcBef>
              <a:spcAft>
                <a:spcPts val="0"/>
              </a:spcAft>
              <a:buClr>
                <a:srgbClr val="505759"/>
              </a:buClr>
              <a:buSzPts val="2590"/>
              <a:buNone/>
            </a:pPr>
            <a:r>
              <a:rPr lang="en-GB" sz="2590">
                <a:solidFill>
                  <a:srgbClr val="505759"/>
                </a:solidFill>
                <a:latin typeface="Roboto"/>
                <a:ea typeface="Roboto"/>
                <a:cs typeface="Roboto"/>
                <a:sym typeface="Roboto"/>
              </a:rPr>
              <a:t>There are a wide variety of algorithms with a wide variety of uses.</a:t>
            </a:r>
            <a:endParaRPr/>
          </a:p>
          <a:p>
            <a:pPr indent="-64135" lvl="0" marL="228600" rtl="0" algn="l">
              <a:lnSpc>
                <a:spcPct val="70000"/>
              </a:lnSpc>
              <a:spcBef>
                <a:spcPts val="1000"/>
              </a:spcBef>
              <a:spcAft>
                <a:spcPts val="0"/>
              </a:spcAft>
              <a:buClr>
                <a:schemeClr val="dk1"/>
              </a:buClr>
              <a:buSzPts val="2590"/>
              <a:buNone/>
            </a:pPr>
            <a:r>
              <a:t/>
            </a:r>
            <a:endParaRPr sz="2590">
              <a:solidFill>
                <a:srgbClr val="505759"/>
              </a:solidFill>
              <a:latin typeface="Roboto"/>
              <a:ea typeface="Roboto"/>
              <a:cs typeface="Roboto"/>
              <a:sym typeface="Roboto"/>
            </a:endParaRPr>
          </a:p>
          <a:p>
            <a:pPr indent="0" lvl="0" marL="0" rtl="0" algn="l">
              <a:lnSpc>
                <a:spcPct val="70000"/>
              </a:lnSpc>
              <a:spcBef>
                <a:spcPts val="1000"/>
              </a:spcBef>
              <a:spcAft>
                <a:spcPts val="0"/>
              </a:spcAft>
              <a:buClr>
                <a:srgbClr val="505759"/>
              </a:buClr>
              <a:buSzPts val="2590"/>
              <a:buNone/>
            </a:pPr>
            <a:r>
              <a:rPr lang="en-GB" sz="2590">
                <a:solidFill>
                  <a:srgbClr val="505759"/>
                </a:solidFill>
                <a:latin typeface="Roboto"/>
                <a:ea typeface="Roboto"/>
                <a:cs typeface="Roboto"/>
                <a:sym typeface="Roboto"/>
              </a:rPr>
              <a:t>Algorithms are used extensively in operational research (OR).</a:t>
            </a:r>
            <a:endParaRPr sz="2590">
              <a:solidFill>
                <a:srgbClr val="505759"/>
              </a:solidFill>
              <a:latin typeface="Roboto"/>
              <a:ea typeface="Roboto"/>
              <a:cs typeface="Roboto"/>
              <a:sym typeface="Roboto"/>
            </a:endParaRPr>
          </a:p>
          <a:p>
            <a:pPr indent="0" lvl="0" marL="0" rtl="0" algn="l">
              <a:lnSpc>
                <a:spcPct val="70000"/>
              </a:lnSpc>
              <a:spcBef>
                <a:spcPts val="1000"/>
              </a:spcBef>
              <a:spcAft>
                <a:spcPts val="0"/>
              </a:spcAft>
              <a:buClr>
                <a:schemeClr val="dk1"/>
              </a:buClr>
              <a:buSzPts val="2590"/>
              <a:buNone/>
            </a:pPr>
            <a:r>
              <a:t/>
            </a:r>
            <a:endParaRPr sz="2590">
              <a:solidFill>
                <a:srgbClr val="505759"/>
              </a:solidFill>
              <a:latin typeface="Roboto"/>
              <a:ea typeface="Roboto"/>
              <a:cs typeface="Roboto"/>
              <a:sym typeface="Roboto"/>
            </a:endParaRPr>
          </a:p>
          <a:p>
            <a:pPr indent="-64135" lvl="0" marL="228600" rtl="0" algn="l">
              <a:lnSpc>
                <a:spcPct val="70000"/>
              </a:lnSpc>
              <a:spcBef>
                <a:spcPts val="1000"/>
              </a:spcBef>
              <a:spcAft>
                <a:spcPts val="0"/>
              </a:spcAft>
              <a:buClr>
                <a:schemeClr val="dk1"/>
              </a:buClr>
              <a:buSzPts val="2590"/>
              <a:buNone/>
            </a:pPr>
            <a:r>
              <a:t/>
            </a:r>
            <a:endParaRPr sz="2590">
              <a:solidFill>
                <a:srgbClr val="505759"/>
              </a:solidFill>
              <a:latin typeface="Roboto"/>
              <a:ea typeface="Roboto"/>
              <a:cs typeface="Roboto"/>
              <a:sym typeface="Roboto"/>
            </a:endParaRPr>
          </a:p>
          <a:p>
            <a:pPr indent="0" lvl="0" marL="0" rtl="0" algn="l">
              <a:lnSpc>
                <a:spcPct val="70000"/>
              </a:lnSpc>
              <a:spcBef>
                <a:spcPts val="1000"/>
              </a:spcBef>
              <a:spcAft>
                <a:spcPts val="0"/>
              </a:spcAft>
              <a:buClr>
                <a:schemeClr val="dk1"/>
              </a:buClr>
              <a:buSzPts val="2220"/>
              <a:buNone/>
            </a:pPr>
            <a:r>
              <a:t/>
            </a:r>
            <a:endParaRPr sz="2220">
              <a:latin typeface="Calibri"/>
              <a:ea typeface="Calibri"/>
              <a:cs typeface="Calibri"/>
              <a:sym typeface="Calibri"/>
            </a:endParaRPr>
          </a:p>
        </p:txBody>
      </p:sp>
      <p:sp>
        <p:nvSpPr>
          <p:cNvPr id="305" name="Google Shape;305;p12"/>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Bin Packing Algorithms</a:t>
            </a:r>
            <a:endParaRPr>
              <a:solidFill>
                <a:srgbClr val="93328E"/>
              </a:solidFill>
              <a:latin typeface="Roboto Medium"/>
              <a:ea typeface="Roboto Medium"/>
              <a:cs typeface="Roboto Medium"/>
              <a:sym typeface="Roboto Medium"/>
            </a:endParaRPr>
          </a:p>
        </p:txBody>
      </p:sp>
      <p:sp>
        <p:nvSpPr>
          <p:cNvPr id="306" name="Google Shape;306;p12"/>
          <p:cNvSpPr/>
          <p:nvPr/>
        </p:nvSpPr>
        <p:spPr>
          <a:xfrm>
            <a:off x="939801" y="4102553"/>
            <a:ext cx="6096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13"/>
          <p:cNvSpPr txBox="1"/>
          <p:nvPr>
            <p:ph type="title"/>
          </p:nvPr>
        </p:nvSpPr>
        <p:spPr>
          <a:xfrm>
            <a:off x="1157508" y="365125"/>
            <a:ext cx="10515600"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Operational Research</a:t>
            </a:r>
            <a:endParaRPr>
              <a:solidFill>
                <a:srgbClr val="93328E"/>
              </a:solidFill>
              <a:latin typeface="Roboto Medium"/>
              <a:ea typeface="Roboto Medium"/>
              <a:cs typeface="Roboto Medium"/>
              <a:sym typeface="Roboto Medium"/>
            </a:endParaRPr>
          </a:p>
        </p:txBody>
      </p:sp>
      <p:sp>
        <p:nvSpPr>
          <p:cNvPr id="314" name="Google Shape;314;p13"/>
          <p:cNvSpPr txBox="1"/>
          <p:nvPr>
            <p:ph idx="1" type="body"/>
          </p:nvPr>
        </p:nvSpPr>
        <p:spPr>
          <a:xfrm>
            <a:off x="1157508" y="1825625"/>
            <a:ext cx="10515600" cy="4351338"/>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rgbClr val="005892"/>
              </a:buClr>
              <a:buSzPts val="2800"/>
              <a:buNone/>
            </a:pPr>
            <a:r>
              <a:rPr b="0" lang="en-GB">
                <a:solidFill>
                  <a:srgbClr val="505759"/>
                </a:solidFill>
                <a:latin typeface="Roboto"/>
                <a:ea typeface="Roboto"/>
                <a:cs typeface="Roboto"/>
                <a:sym typeface="Roboto"/>
              </a:rPr>
              <a:t>Operational research (OR) is the application of mathematical methods and advanced analysis to improve decision-making</a:t>
            </a:r>
            <a:endParaRPr/>
          </a:p>
          <a:p>
            <a:pPr indent="0" lvl="0" marL="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005892"/>
              </a:buClr>
              <a:buSzPts val="2800"/>
              <a:buNone/>
            </a:pPr>
            <a:r>
              <a:rPr lang="en-GB">
                <a:solidFill>
                  <a:srgbClr val="505759"/>
                </a:solidFill>
                <a:latin typeface="Roboto"/>
                <a:ea typeface="Roboto"/>
                <a:cs typeface="Roboto"/>
                <a:sym typeface="Roboto"/>
              </a:rPr>
              <a:t>Or:</a:t>
            </a:r>
            <a:endParaRPr/>
          </a:p>
          <a:p>
            <a:pPr indent="0" lvl="0" marL="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005892"/>
              </a:buClr>
              <a:buSzPts val="2800"/>
              <a:buNone/>
            </a:pPr>
            <a:r>
              <a:rPr lang="en-GB">
                <a:solidFill>
                  <a:srgbClr val="505759"/>
                </a:solidFill>
                <a:latin typeface="Roboto"/>
                <a:ea typeface="Roboto"/>
                <a:cs typeface="Roboto"/>
                <a:sym typeface="Roboto"/>
              </a:rPr>
              <a:t>‘The science of better decision-making’</a:t>
            </a:r>
            <a:endParaRPr b="0">
              <a:solidFill>
                <a:srgbClr val="505759"/>
              </a:solidFill>
              <a:latin typeface="Roboto"/>
              <a:ea typeface="Roboto"/>
              <a:cs typeface="Roboto"/>
              <a:sym typeface="Roboto"/>
            </a:endParaRPr>
          </a:p>
          <a:p>
            <a:pPr indent="-50800" lvl="0" marL="228600" rtl="0" algn="l">
              <a:lnSpc>
                <a:spcPct val="90000"/>
              </a:lnSpc>
              <a:spcBef>
                <a:spcPts val="1000"/>
              </a:spcBef>
              <a:spcAft>
                <a:spcPts val="0"/>
              </a:spcAft>
              <a:buClr>
                <a:srgbClr val="005892"/>
              </a:buClr>
              <a:buSzPts val="2800"/>
              <a:buNone/>
            </a:pPr>
            <a:r>
              <a:t/>
            </a:r>
            <a:endParaRPr>
              <a:solidFill>
                <a:srgbClr val="505759"/>
              </a:solidFill>
            </a:endParaRPr>
          </a:p>
          <a:p>
            <a:pPr indent="-228600" lvl="0" marL="228600" rtl="0" algn="l">
              <a:lnSpc>
                <a:spcPct val="90000"/>
              </a:lnSpc>
              <a:spcBef>
                <a:spcPts val="1000"/>
              </a:spcBef>
              <a:spcAft>
                <a:spcPts val="0"/>
              </a:spcAft>
              <a:buClr>
                <a:schemeClr val="dk1"/>
              </a:buClr>
              <a:buSzPts val="2800"/>
              <a:buNone/>
            </a:pPr>
            <a:r>
              <a:t/>
            </a:r>
            <a:endParaRPr b="0">
              <a:solidFill>
                <a:srgbClr val="505759"/>
              </a:solidFill>
            </a:endParaRPr>
          </a:p>
        </p:txBody>
      </p:sp>
      <p:pic>
        <p:nvPicPr>
          <p:cNvPr id="315" name="Google Shape;315;p13"/>
          <p:cNvPicPr preferRelativeResize="0"/>
          <p:nvPr/>
        </p:nvPicPr>
        <p:blipFill rotWithShape="1">
          <a:blip r:embed="rId3">
            <a:alphaModFix/>
          </a:blip>
          <a:srcRect b="0" l="0" r="0" t="0"/>
          <a:stretch/>
        </p:blipFill>
        <p:spPr>
          <a:xfrm>
            <a:off x="7886702" y="2845595"/>
            <a:ext cx="3467098" cy="23113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14"/>
          <p:cNvPicPr preferRelativeResize="0"/>
          <p:nvPr/>
        </p:nvPicPr>
        <p:blipFill rotWithShape="1">
          <a:blip r:embed="rId3">
            <a:alphaModFix/>
          </a:blip>
          <a:srcRect b="0" l="0" r="0" t="0"/>
          <a:stretch/>
        </p:blipFill>
        <p:spPr>
          <a:xfrm>
            <a:off x="7893170" y="2278507"/>
            <a:ext cx="3953829" cy="2565229"/>
          </a:xfrm>
          <a:prstGeom prst="rect">
            <a:avLst/>
          </a:prstGeom>
          <a:noFill/>
          <a:ln>
            <a:noFill/>
          </a:ln>
        </p:spPr>
      </p:pic>
      <p:sp>
        <p:nvSpPr>
          <p:cNvPr id="323" name="Google Shape;323;p14"/>
          <p:cNvSpPr txBox="1"/>
          <p:nvPr/>
        </p:nvSpPr>
        <p:spPr>
          <a:xfrm>
            <a:off x="732972" y="1961069"/>
            <a:ext cx="6637684" cy="3200104"/>
          </a:xfrm>
          <a:prstGeom prst="rect">
            <a:avLst/>
          </a:prstGeom>
          <a:noFill/>
          <a:ln>
            <a:noFill/>
          </a:ln>
        </p:spPr>
        <p:txBody>
          <a:bodyPr anchorCtr="0" anchor="t" bIns="45700" lIns="0" spcFirstLastPara="1" rIns="91425" wrap="square" tIns="45700">
            <a:normAutofit/>
          </a:bodyPr>
          <a:lstStyle/>
          <a:p>
            <a:pPr indent="0" lvl="1" marL="457200" marR="0" rtl="0" algn="l">
              <a:lnSpc>
                <a:spcPct val="90000"/>
              </a:lnSpc>
              <a:spcBef>
                <a:spcPts val="0"/>
              </a:spcBef>
              <a:spcAft>
                <a:spcPts val="0"/>
              </a:spcAft>
              <a:buClr>
                <a:srgbClr val="005892"/>
              </a:buClr>
              <a:buSzPts val="2800"/>
              <a:buFont typeface="Arial"/>
              <a:buNone/>
            </a:pPr>
            <a:r>
              <a:rPr b="0" i="0" lang="en-GB" sz="2800" u="none" cap="none" strike="noStrike">
                <a:solidFill>
                  <a:srgbClr val="505759"/>
                </a:solidFill>
                <a:latin typeface="Roboto"/>
                <a:ea typeface="Roboto"/>
                <a:cs typeface="Roboto"/>
                <a:sym typeface="Roboto"/>
              </a:rPr>
              <a:t>Understanding people’s buying patterns</a:t>
            </a:r>
            <a:endParaRPr/>
          </a:p>
          <a:p>
            <a:pPr indent="-50800" lvl="1" marL="685800" marR="0" rtl="0" algn="l">
              <a:lnSpc>
                <a:spcPct val="90000"/>
              </a:lnSpc>
              <a:spcBef>
                <a:spcPts val="0"/>
              </a:spcBef>
              <a:spcAft>
                <a:spcPts val="0"/>
              </a:spcAft>
              <a:buClr>
                <a:srgbClr val="005892"/>
              </a:buClr>
              <a:buSzPts val="2800"/>
              <a:buFont typeface="Arial"/>
              <a:buNone/>
            </a:pPr>
            <a:r>
              <a:t/>
            </a:r>
            <a:endParaRPr b="0" i="0" sz="2800" u="none" cap="none" strike="noStrike">
              <a:solidFill>
                <a:srgbClr val="505759"/>
              </a:solidFill>
              <a:latin typeface="Roboto"/>
              <a:ea typeface="Roboto"/>
              <a:cs typeface="Roboto"/>
              <a:sym typeface="Roboto"/>
            </a:endParaRPr>
          </a:p>
          <a:p>
            <a:pPr indent="0" lvl="1" marL="457200" marR="0" rtl="0" algn="l">
              <a:lnSpc>
                <a:spcPct val="90000"/>
              </a:lnSpc>
              <a:spcBef>
                <a:spcPts val="0"/>
              </a:spcBef>
              <a:spcAft>
                <a:spcPts val="0"/>
              </a:spcAft>
              <a:buClr>
                <a:srgbClr val="005892"/>
              </a:buClr>
              <a:buSzPts val="2800"/>
              <a:buFont typeface="Arial"/>
              <a:buNone/>
            </a:pPr>
            <a:r>
              <a:rPr b="0" i="0" lang="en-GB" sz="2800" u="none" cap="none" strike="noStrike">
                <a:solidFill>
                  <a:srgbClr val="505759"/>
                </a:solidFill>
                <a:latin typeface="Roboto"/>
                <a:ea typeface="Roboto"/>
                <a:cs typeface="Roboto"/>
                <a:sym typeface="Roboto"/>
              </a:rPr>
              <a:t>Determining the number of staff needed on checkout and when</a:t>
            </a:r>
            <a:endParaRPr/>
          </a:p>
          <a:p>
            <a:pPr indent="0" lvl="1" marL="457200" marR="0" rtl="0" algn="l">
              <a:lnSpc>
                <a:spcPct val="90000"/>
              </a:lnSpc>
              <a:spcBef>
                <a:spcPts val="0"/>
              </a:spcBef>
              <a:spcAft>
                <a:spcPts val="0"/>
              </a:spcAft>
              <a:buClr>
                <a:srgbClr val="005892"/>
              </a:buClr>
              <a:buSzPts val="2800"/>
              <a:buFont typeface="Arial"/>
              <a:buNone/>
            </a:pPr>
            <a:r>
              <a:t/>
            </a:r>
            <a:endParaRPr b="0" i="0" sz="2800" u="none" cap="none" strike="noStrike">
              <a:solidFill>
                <a:srgbClr val="505759"/>
              </a:solidFill>
              <a:latin typeface="Roboto"/>
              <a:ea typeface="Roboto"/>
              <a:cs typeface="Roboto"/>
              <a:sym typeface="Roboto"/>
            </a:endParaRPr>
          </a:p>
          <a:p>
            <a:pPr indent="0" lvl="1" marL="457200" marR="0" rtl="0" algn="l">
              <a:lnSpc>
                <a:spcPct val="90000"/>
              </a:lnSpc>
              <a:spcBef>
                <a:spcPts val="0"/>
              </a:spcBef>
              <a:spcAft>
                <a:spcPts val="0"/>
              </a:spcAft>
              <a:buClr>
                <a:srgbClr val="005892"/>
              </a:buClr>
              <a:buSzPts val="2800"/>
              <a:buFont typeface="Arial"/>
              <a:buNone/>
            </a:pPr>
            <a:r>
              <a:rPr b="0" i="0" lang="en-GB" sz="2800" u="none" cap="none" strike="noStrike">
                <a:solidFill>
                  <a:srgbClr val="505759"/>
                </a:solidFill>
                <a:latin typeface="Roboto"/>
                <a:ea typeface="Roboto"/>
                <a:cs typeface="Roboto"/>
                <a:sym typeface="Roboto"/>
              </a:rPr>
              <a:t>Calculating order quantities and delivery times</a:t>
            </a:r>
            <a:endParaRPr/>
          </a:p>
          <a:p>
            <a:pPr indent="-215900" lvl="1" marL="800100" marR="0" rtl="0" algn="l">
              <a:lnSpc>
                <a:spcPct val="90000"/>
              </a:lnSpc>
              <a:spcBef>
                <a:spcPts val="500"/>
              </a:spcBef>
              <a:spcAft>
                <a:spcPts val="0"/>
              </a:spcAft>
              <a:buClr>
                <a:schemeClr val="accent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324" name="Google Shape;324;p14"/>
          <p:cNvSpPr txBox="1"/>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marR="0" rtl="0" algn="l">
              <a:lnSpc>
                <a:spcPct val="90000"/>
              </a:lnSpc>
              <a:spcBef>
                <a:spcPts val="0"/>
              </a:spcBef>
              <a:spcAft>
                <a:spcPts val="0"/>
              </a:spcAft>
              <a:buClr>
                <a:srgbClr val="93328E"/>
              </a:buClr>
              <a:buSzPts val="4400"/>
              <a:buFont typeface="Roboto Medium"/>
              <a:buNone/>
            </a:pPr>
            <a:r>
              <a:rPr lang="en-GB" sz="4400">
                <a:solidFill>
                  <a:srgbClr val="93328E"/>
                </a:solidFill>
                <a:latin typeface="Roboto Medium"/>
                <a:ea typeface="Roboto Medium"/>
                <a:cs typeface="Roboto Medium"/>
                <a:sym typeface="Roboto Medium"/>
              </a:rPr>
              <a:t>OR in detail – Supermarkets</a:t>
            </a:r>
            <a:endParaRPr sz="4400">
              <a:solidFill>
                <a:srgbClr val="93328E"/>
              </a:solidFill>
              <a:latin typeface="Roboto Medium"/>
              <a:ea typeface="Roboto Medium"/>
              <a:cs typeface="Roboto Medium"/>
              <a:sym typeface="Robot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15"/>
          <p:cNvSpPr txBox="1"/>
          <p:nvPr>
            <p:ph idx="1" type="body"/>
          </p:nvPr>
        </p:nvSpPr>
        <p:spPr>
          <a:xfrm>
            <a:off x="5220419" y="1992998"/>
            <a:ext cx="6133381" cy="3200104"/>
          </a:xfrm>
          <a:prstGeom prst="rect">
            <a:avLst/>
          </a:prstGeom>
          <a:noFill/>
          <a:ln>
            <a:noFill/>
          </a:ln>
        </p:spPr>
        <p:txBody>
          <a:bodyPr anchorCtr="0" anchor="t" bIns="45700" lIns="91425" spcFirstLastPara="1" rIns="91425" wrap="square" tIns="45700">
            <a:normAutofit/>
          </a:bodyPr>
          <a:lstStyle/>
          <a:p>
            <a:pPr indent="0" lvl="1" marL="457200" rtl="0" algn="l">
              <a:lnSpc>
                <a:spcPct val="90000"/>
              </a:lnSpc>
              <a:spcBef>
                <a:spcPts val="0"/>
              </a:spcBef>
              <a:spcAft>
                <a:spcPts val="0"/>
              </a:spcAft>
              <a:buClr>
                <a:srgbClr val="005892"/>
              </a:buClr>
              <a:buSzPts val="2800"/>
              <a:buNone/>
            </a:pPr>
            <a:r>
              <a:rPr lang="en-GB" sz="2800">
                <a:solidFill>
                  <a:srgbClr val="505759"/>
                </a:solidFill>
                <a:latin typeface="Roboto"/>
                <a:ea typeface="Roboto"/>
                <a:cs typeface="Roboto"/>
                <a:sym typeface="Roboto"/>
              </a:rPr>
              <a:t>Forecasting where people want to go and when</a:t>
            </a:r>
            <a:endParaRPr sz="2800">
              <a:solidFill>
                <a:srgbClr val="505759"/>
              </a:solidFill>
              <a:latin typeface="Roboto"/>
              <a:ea typeface="Roboto"/>
              <a:cs typeface="Roboto"/>
              <a:sym typeface="Roboto"/>
            </a:endParaRPr>
          </a:p>
          <a:p>
            <a:pPr indent="0" lvl="1" marL="457200" rtl="0" algn="l">
              <a:lnSpc>
                <a:spcPct val="90000"/>
              </a:lnSpc>
              <a:spcBef>
                <a:spcPts val="500"/>
              </a:spcBef>
              <a:spcAft>
                <a:spcPts val="0"/>
              </a:spcAft>
              <a:buClr>
                <a:srgbClr val="005892"/>
              </a:buClr>
              <a:buSzPts val="2800"/>
              <a:buNone/>
            </a:pPr>
            <a:r>
              <a:t/>
            </a:r>
            <a:endParaRPr sz="2800">
              <a:solidFill>
                <a:srgbClr val="505759"/>
              </a:solidFill>
              <a:latin typeface="Roboto"/>
              <a:ea typeface="Roboto"/>
              <a:cs typeface="Roboto"/>
              <a:sym typeface="Roboto"/>
            </a:endParaRPr>
          </a:p>
          <a:p>
            <a:pPr indent="0" lvl="1" marL="457200" rtl="0" algn="l">
              <a:lnSpc>
                <a:spcPct val="90000"/>
              </a:lnSpc>
              <a:spcBef>
                <a:spcPts val="500"/>
              </a:spcBef>
              <a:spcAft>
                <a:spcPts val="0"/>
              </a:spcAft>
              <a:buClr>
                <a:srgbClr val="005892"/>
              </a:buClr>
              <a:buSzPts val="2800"/>
              <a:buNone/>
            </a:pPr>
            <a:r>
              <a:rPr lang="en-GB" sz="2800">
                <a:solidFill>
                  <a:srgbClr val="505759"/>
                </a:solidFill>
                <a:latin typeface="Roboto"/>
                <a:ea typeface="Roboto"/>
                <a:cs typeface="Roboto"/>
                <a:sym typeface="Roboto"/>
              </a:rPr>
              <a:t>Setting the ticket prices</a:t>
            </a:r>
            <a:endParaRPr sz="2800">
              <a:solidFill>
                <a:srgbClr val="505759"/>
              </a:solidFill>
              <a:latin typeface="Roboto"/>
              <a:ea typeface="Roboto"/>
              <a:cs typeface="Roboto"/>
              <a:sym typeface="Roboto"/>
            </a:endParaRPr>
          </a:p>
          <a:p>
            <a:pPr indent="-50800" lvl="1" marL="685800" rtl="0" algn="l">
              <a:lnSpc>
                <a:spcPct val="90000"/>
              </a:lnSpc>
              <a:spcBef>
                <a:spcPts val="500"/>
              </a:spcBef>
              <a:spcAft>
                <a:spcPts val="0"/>
              </a:spcAft>
              <a:buClr>
                <a:srgbClr val="005892"/>
              </a:buClr>
              <a:buSzPts val="2800"/>
              <a:buNone/>
            </a:pPr>
            <a:r>
              <a:t/>
            </a:r>
            <a:endParaRPr sz="2800">
              <a:solidFill>
                <a:srgbClr val="505759"/>
              </a:solidFill>
              <a:latin typeface="Roboto"/>
              <a:ea typeface="Roboto"/>
              <a:cs typeface="Roboto"/>
              <a:sym typeface="Roboto"/>
            </a:endParaRPr>
          </a:p>
          <a:p>
            <a:pPr indent="0" lvl="1" marL="457200" rtl="0" algn="l">
              <a:lnSpc>
                <a:spcPct val="90000"/>
              </a:lnSpc>
              <a:spcBef>
                <a:spcPts val="500"/>
              </a:spcBef>
              <a:spcAft>
                <a:spcPts val="0"/>
              </a:spcAft>
              <a:buClr>
                <a:srgbClr val="005892"/>
              </a:buClr>
              <a:buSzPts val="2800"/>
              <a:buNone/>
            </a:pPr>
            <a:r>
              <a:rPr lang="en-GB" sz="2800">
                <a:solidFill>
                  <a:srgbClr val="505759"/>
                </a:solidFill>
                <a:latin typeface="Roboto"/>
                <a:ea typeface="Roboto"/>
                <a:cs typeface="Roboto"/>
                <a:sym typeface="Roboto"/>
              </a:rPr>
              <a:t>Simulating boarding the plane</a:t>
            </a:r>
            <a:endParaRPr sz="2800">
              <a:solidFill>
                <a:srgbClr val="505759"/>
              </a:solidFill>
              <a:latin typeface="Roboto"/>
              <a:ea typeface="Roboto"/>
              <a:cs typeface="Roboto"/>
              <a:sym typeface="Roboto"/>
            </a:endParaRPr>
          </a:p>
          <a:p>
            <a:pPr indent="-215900" lvl="1" marL="800100" rtl="0" algn="ctr">
              <a:lnSpc>
                <a:spcPct val="90000"/>
              </a:lnSpc>
              <a:spcBef>
                <a:spcPts val="500"/>
              </a:spcBef>
              <a:spcAft>
                <a:spcPts val="0"/>
              </a:spcAft>
              <a:buClr>
                <a:schemeClr val="accent1"/>
              </a:buClr>
              <a:buSzPts val="2000"/>
              <a:buFont typeface="Calibri"/>
              <a:buNone/>
            </a:pPr>
            <a:r>
              <a:t/>
            </a:r>
            <a:endParaRPr sz="2000"/>
          </a:p>
          <a:p>
            <a:pPr indent="0" lvl="0" marL="0" rtl="0" algn="ctr">
              <a:lnSpc>
                <a:spcPct val="90000"/>
              </a:lnSpc>
              <a:spcBef>
                <a:spcPts val="1000"/>
              </a:spcBef>
              <a:spcAft>
                <a:spcPts val="0"/>
              </a:spcAft>
              <a:buClr>
                <a:schemeClr val="dk1"/>
              </a:buClr>
              <a:buSzPts val="2800"/>
              <a:buNone/>
            </a:pPr>
            <a:r>
              <a:t/>
            </a:r>
            <a:endParaRPr/>
          </a:p>
        </p:txBody>
      </p:sp>
      <p:pic>
        <p:nvPicPr>
          <p:cNvPr id="332" name="Google Shape;332;p15"/>
          <p:cNvPicPr preferRelativeResize="0"/>
          <p:nvPr/>
        </p:nvPicPr>
        <p:blipFill rotWithShape="1">
          <a:blip r:embed="rId3">
            <a:alphaModFix/>
          </a:blip>
          <a:srcRect b="0" l="0" r="0" t="0"/>
          <a:stretch/>
        </p:blipFill>
        <p:spPr>
          <a:xfrm>
            <a:off x="1153886" y="2102934"/>
            <a:ext cx="3917830" cy="2611621"/>
          </a:xfrm>
          <a:prstGeom prst="rect">
            <a:avLst/>
          </a:prstGeom>
          <a:noFill/>
          <a:ln>
            <a:noFill/>
          </a:ln>
        </p:spPr>
      </p:pic>
      <p:sp>
        <p:nvSpPr>
          <p:cNvPr id="333" name="Google Shape;333;p15"/>
          <p:cNvSpPr txBox="1"/>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marR="0" rtl="0" algn="l">
              <a:lnSpc>
                <a:spcPct val="90000"/>
              </a:lnSpc>
              <a:spcBef>
                <a:spcPts val="0"/>
              </a:spcBef>
              <a:spcAft>
                <a:spcPts val="0"/>
              </a:spcAft>
              <a:buClr>
                <a:srgbClr val="93328E"/>
              </a:buClr>
              <a:buSzPts val="4400"/>
              <a:buFont typeface="Roboto Medium"/>
              <a:buNone/>
            </a:pPr>
            <a:r>
              <a:rPr lang="en-GB" sz="4400">
                <a:solidFill>
                  <a:srgbClr val="93328E"/>
                </a:solidFill>
                <a:latin typeface="Roboto Medium"/>
                <a:ea typeface="Roboto Medium"/>
                <a:cs typeface="Roboto Medium"/>
                <a:sym typeface="Roboto Medium"/>
              </a:rPr>
              <a:t>OR in detail – Airlines</a:t>
            </a:r>
            <a:endParaRPr sz="4400">
              <a:solidFill>
                <a:srgbClr val="93328E"/>
              </a:solidFill>
              <a:latin typeface="Roboto Medium"/>
              <a:ea typeface="Roboto Medium"/>
              <a:cs typeface="Roboto Medium"/>
              <a:sym typeface="Roboto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16"/>
          <p:cNvSpPr txBox="1"/>
          <p:nvPr>
            <p:ph idx="1" type="body"/>
          </p:nvPr>
        </p:nvSpPr>
        <p:spPr>
          <a:xfrm>
            <a:off x="591458" y="1958192"/>
            <a:ext cx="6157822" cy="3200104"/>
          </a:xfrm>
          <a:prstGeom prst="rect">
            <a:avLst/>
          </a:prstGeom>
          <a:noFill/>
          <a:ln>
            <a:noFill/>
          </a:ln>
        </p:spPr>
        <p:txBody>
          <a:bodyPr anchorCtr="0" anchor="t" bIns="45700" lIns="91425" spcFirstLastPara="1" rIns="91425" wrap="square" tIns="45700">
            <a:normAutofit/>
          </a:bodyPr>
          <a:lstStyle/>
          <a:p>
            <a:pPr indent="0" lvl="1" marL="457200" rtl="0" algn="l">
              <a:lnSpc>
                <a:spcPct val="80000"/>
              </a:lnSpc>
              <a:spcBef>
                <a:spcPts val="0"/>
              </a:spcBef>
              <a:spcAft>
                <a:spcPts val="0"/>
              </a:spcAft>
              <a:buClr>
                <a:srgbClr val="005892"/>
              </a:buClr>
              <a:buSzPts val="2800"/>
              <a:buNone/>
            </a:pPr>
            <a:r>
              <a:rPr lang="en-GB" sz="2800">
                <a:solidFill>
                  <a:srgbClr val="505759"/>
                </a:solidFill>
                <a:latin typeface="Roboto"/>
                <a:ea typeface="Roboto"/>
                <a:cs typeface="Roboto"/>
                <a:sym typeface="Roboto"/>
              </a:rPr>
              <a:t>Moving people through waiting lists as quickly as possible</a:t>
            </a:r>
            <a:endParaRPr sz="2800">
              <a:solidFill>
                <a:srgbClr val="505759"/>
              </a:solidFill>
              <a:latin typeface="Roboto"/>
              <a:ea typeface="Roboto"/>
              <a:cs typeface="Roboto"/>
              <a:sym typeface="Roboto"/>
            </a:endParaRPr>
          </a:p>
          <a:p>
            <a:pPr indent="-50800" lvl="1" marL="685800" rtl="0" algn="l">
              <a:lnSpc>
                <a:spcPct val="80000"/>
              </a:lnSpc>
              <a:spcBef>
                <a:spcPts val="500"/>
              </a:spcBef>
              <a:spcAft>
                <a:spcPts val="0"/>
              </a:spcAft>
              <a:buClr>
                <a:srgbClr val="005892"/>
              </a:buClr>
              <a:buSzPts val="2800"/>
              <a:buNone/>
            </a:pPr>
            <a:r>
              <a:t/>
            </a:r>
            <a:endParaRPr sz="2800">
              <a:solidFill>
                <a:srgbClr val="505759"/>
              </a:solidFill>
              <a:latin typeface="Roboto"/>
              <a:ea typeface="Roboto"/>
              <a:cs typeface="Roboto"/>
              <a:sym typeface="Roboto"/>
            </a:endParaRPr>
          </a:p>
          <a:p>
            <a:pPr indent="0" lvl="1" marL="457200" rtl="0" algn="l">
              <a:lnSpc>
                <a:spcPct val="80000"/>
              </a:lnSpc>
              <a:spcBef>
                <a:spcPts val="500"/>
              </a:spcBef>
              <a:spcAft>
                <a:spcPts val="0"/>
              </a:spcAft>
              <a:buClr>
                <a:srgbClr val="005892"/>
              </a:buClr>
              <a:buSzPts val="2800"/>
              <a:buNone/>
            </a:pPr>
            <a:r>
              <a:rPr lang="en-GB" sz="2800">
                <a:solidFill>
                  <a:srgbClr val="505759"/>
                </a:solidFill>
                <a:latin typeface="Roboto"/>
                <a:ea typeface="Roboto"/>
                <a:cs typeface="Roboto"/>
                <a:sym typeface="Roboto"/>
              </a:rPr>
              <a:t>Using hospital resources as efficiently as possible</a:t>
            </a:r>
            <a:endParaRPr sz="2800">
              <a:solidFill>
                <a:srgbClr val="505759"/>
              </a:solidFill>
              <a:latin typeface="Roboto"/>
              <a:ea typeface="Roboto"/>
              <a:cs typeface="Roboto"/>
              <a:sym typeface="Roboto"/>
            </a:endParaRPr>
          </a:p>
          <a:p>
            <a:pPr indent="-50800" lvl="1" marL="685800" rtl="0" algn="l">
              <a:lnSpc>
                <a:spcPct val="80000"/>
              </a:lnSpc>
              <a:spcBef>
                <a:spcPts val="500"/>
              </a:spcBef>
              <a:spcAft>
                <a:spcPts val="0"/>
              </a:spcAft>
              <a:buClr>
                <a:srgbClr val="005892"/>
              </a:buClr>
              <a:buSzPts val="2800"/>
              <a:buNone/>
            </a:pPr>
            <a:r>
              <a:t/>
            </a:r>
            <a:endParaRPr sz="2800">
              <a:solidFill>
                <a:srgbClr val="505759"/>
              </a:solidFill>
              <a:latin typeface="Roboto"/>
              <a:ea typeface="Roboto"/>
              <a:cs typeface="Roboto"/>
              <a:sym typeface="Roboto"/>
            </a:endParaRPr>
          </a:p>
          <a:p>
            <a:pPr indent="0" lvl="1" marL="457200" rtl="0" algn="l">
              <a:lnSpc>
                <a:spcPct val="80000"/>
              </a:lnSpc>
              <a:spcBef>
                <a:spcPts val="500"/>
              </a:spcBef>
              <a:spcAft>
                <a:spcPts val="0"/>
              </a:spcAft>
              <a:buClr>
                <a:srgbClr val="005892"/>
              </a:buClr>
              <a:buSzPts val="2800"/>
              <a:buNone/>
            </a:pPr>
            <a:r>
              <a:rPr lang="en-GB" sz="2800">
                <a:solidFill>
                  <a:srgbClr val="505759"/>
                </a:solidFill>
                <a:latin typeface="Roboto"/>
                <a:ea typeface="Roboto"/>
                <a:cs typeface="Roboto"/>
                <a:sym typeface="Roboto"/>
              </a:rPr>
              <a:t>Increasing the number of transplant operations</a:t>
            </a:r>
            <a:endParaRPr sz="2800">
              <a:solidFill>
                <a:srgbClr val="505759"/>
              </a:solidFill>
              <a:latin typeface="Roboto"/>
              <a:ea typeface="Roboto"/>
              <a:cs typeface="Roboto"/>
              <a:sym typeface="Roboto"/>
            </a:endParaRPr>
          </a:p>
          <a:p>
            <a:pPr indent="-215900" lvl="1" marL="800100" rtl="0" algn="ctr">
              <a:lnSpc>
                <a:spcPct val="80000"/>
              </a:lnSpc>
              <a:spcBef>
                <a:spcPts val="500"/>
              </a:spcBef>
              <a:spcAft>
                <a:spcPts val="0"/>
              </a:spcAft>
              <a:buClr>
                <a:schemeClr val="accent1"/>
              </a:buClr>
              <a:buSzPts val="2000"/>
              <a:buFont typeface="Calibri"/>
              <a:buNone/>
            </a:pPr>
            <a:r>
              <a:t/>
            </a:r>
            <a:endParaRPr sz="2000"/>
          </a:p>
          <a:p>
            <a:pPr indent="0" lvl="0" marL="0" rtl="0" algn="ctr">
              <a:lnSpc>
                <a:spcPct val="80000"/>
              </a:lnSpc>
              <a:spcBef>
                <a:spcPts val="1000"/>
              </a:spcBef>
              <a:spcAft>
                <a:spcPts val="0"/>
              </a:spcAft>
              <a:buClr>
                <a:schemeClr val="dk1"/>
              </a:buClr>
              <a:buSzPts val="2800"/>
              <a:buNone/>
            </a:pPr>
            <a:r>
              <a:t/>
            </a:r>
            <a:endParaRPr/>
          </a:p>
        </p:txBody>
      </p:sp>
      <p:pic>
        <p:nvPicPr>
          <p:cNvPr id="341" name="Google Shape;341;p16"/>
          <p:cNvPicPr preferRelativeResize="0"/>
          <p:nvPr/>
        </p:nvPicPr>
        <p:blipFill rotWithShape="1">
          <a:blip r:embed="rId3">
            <a:alphaModFix/>
          </a:blip>
          <a:srcRect b="0" l="0" r="0" t="0"/>
          <a:stretch/>
        </p:blipFill>
        <p:spPr>
          <a:xfrm>
            <a:off x="7064315" y="1958192"/>
            <a:ext cx="4606506" cy="3071004"/>
          </a:xfrm>
          <a:prstGeom prst="rect">
            <a:avLst/>
          </a:prstGeom>
          <a:noFill/>
          <a:ln>
            <a:noFill/>
          </a:ln>
        </p:spPr>
      </p:pic>
      <p:sp>
        <p:nvSpPr>
          <p:cNvPr id="342" name="Google Shape;342;p16"/>
          <p:cNvSpPr txBox="1"/>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marR="0" rtl="0" algn="l">
              <a:lnSpc>
                <a:spcPct val="90000"/>
              </a:lnSpc>
              <a:spcBef>
                <a:spcPts val="0"/>
              </a:spcBef>
              <a:spcAft>
                <a:spcPts val="0"/>
              </a:spcAft>
              <a:buClr>
                <a:srgbClr val="93328E"/>
              </a:buClr>
              <a:buSzPts val="4400"/>
              <a:buFont typeface="Roboto Medium"/>
              <a:buNone/>
            </a:pPr>
            <a:r>
              <a:rPr lang="en-GB" sz="4400">
                <a:solidFill>
                  <a:srgbClr val="93328E"/>
                </a:solidFill>
                <a:latin typeface="Roboto Medium"/>
                <a:ea typeface="Roboto Medium"/>
                <a:cs typeface="Roboto Medium"/>
                <a:sym typeface="Roboto Medium"/>
              </a:rPr>
              <a:t>OR in detail – Healthcare</a:t>
            </a:r>
            <a:endParaRPr sz="4400">
              <a:solidFill>
                <a:srgbClr val="93328E"/>
              </a:solidFill>
              <a:latin typeface="Roboto Medium"/>
              <a:ea typeface="Roboto Medium"/>
              <a:cs typeface="Roboto Medium"/>
              <a:sym typeface="Robot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17"/>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When is OR used?</a:t>
            </a:r>
            <a:endParaRPr>
              <a:solidFill>
                <a:srgbClr val="93328E"/>
              </a:solidFill>
              <a:latin typeface="Roboto Medium"/>
              <a:ea typeface="Roboto Medium"/>
              <a:cs typeface="Roboto Medium"/>
              <a:sym typeface="Roboto Medium"/>
            </a:endParaRPr>
          </a:p>
        </p:txBody>
      </p:sp>
      <p:sp>
        <p:nvSpPr>
          <p:cNvPr id="350" name="Google Shape;350;p17"/>
          <p:cNvSpPr txBox="1"/>
          <p:nvPr>
            <p:ph idx="1" type="body"/>
          </p:nvPr>
        </p:nvSpPr>
        <p:spPr>
          <a:xfrm>
            <a:off x="1052286" y="1825625"/>
            <a:ext cx="10199914" cy="4351338"/>
          </a:xfrm>
          <a:prstGeom prst="rect">
            <a:avLst/>
          </a:prstGeom>
          <a:noFill/>
          <a:ln>
            <a:noFill/>
          </a:ln>
        </p:spPr>
        <p:txBody>
          <a:bodyPr anchorCtr="0" anchor="t" bIns="45700" lIns="0" spcFirstLastPara="1" rIns="91425" wrap="square" tIns="45700">
            <a:noAutofit/>
          </a:bodyPr>
          <a:lstStyle/>
          <a:p>
            <a:pPr indent="0" lvl="0" marL="131400" rtl="0" algn="l">
              <a:lnSpc>
                <a:spcPct val="120000"/>
              </a:lnSpc>
              <a:spcBef>
                <a:spcPts val="0"/>
              </a:spcBef>
              <a:spcAft>
                <a:spcPts val="0"/>
              </a:spcAft>
              <a:buClr>
                <a:srgbClr val="005892"/>
              </a:buClr>
              <a:buSzPts val="2800"/>
              <a:buNone/>
            </a:pPr>
            <a:r>
              <a:rPr lang="en-GB">
                <a:solidFill>
                  <a:srgbClr val="505759"/>
                </a:solidFill>
                <a:latin typeface="Roboto"/>
                <a:ea typeface="Roboto"/>
                <a:cs typeface="Roboto"/>
                <a:sym typeface="Roboto"/>
              </a:rPr>
              <a:t>When</a:t>
            </a:r>
            <a:r>
              <a:rPr b="0" lang="en-GB">
                <a:solidFill>
                  <a:srgbClr val="505759"/>
                </a:solidFill>
                <a:latin typeface="Roboto"/>
                <a:ea typeface="Roboto"/>
                <a:cs typeface="Roboto"/>
                <a:sym typeface="Roboto"/>
              </a:rPr>
              <a:t> a decision is </a:t>
            </a:r>
            <a:r>
              <a:rPr lang="en-GB">
                <a:solidFill>
                  <a:srgbClr val="93328E"/>
                </a:solidFill>
                <a:latin typeface="Roboto"/>
                <a:ea typeface="Roboto"/>
                <a:cs typeface="Roboto"/>
                <a:sym typeface="Roboto"/>
              </a:rPr>
              <a:t>complex</a:t>
            </a:r>
            <a:r>
              <a:rPr b="0" lang="en-GB">
                <a:latin typeface="Roboto"/>
                <a:ea typeface="Roboto"/>
                <a:cs typeface="Roboto"/>
                <a:sym typeface="Roboto"/>
              </a:rPr>
              <a:t> </a:t>
            </a:r>
            <a:r>
              <a:rPr b="0" lang="en-GB">
                <a:solidFill>
                  <a:srgbClr val="505759"/>
                </a:solidFill>
                <a:latin typeface="Roboto"/>
                <a:ea typeface="Roboto"/>
                <a:cs typeface="Roboto"/>
                <a:sym typeface="Roboto"/>
              </a:rPr>
              <a:t>or it’s </a:t>
            </a:r>
            <a:r>
              <a:rPr lang="en-GB">
                <a:solidFill>
                  <a:srgbClr val="93328E"/>
                </a:solidFill>
                <a:latin typeface="Roboto"/>
                <a:ea typeface="Roboto"/>
                <a:cs typeface="Roboto"/>
                <a:sym typeface="Roboto"/>
              </a:rPr>
              <a:t>unclear</a:t>
            </a:r>
            <a:r>
              <a:rPr b="0" lang="en-GB">
                <a:latin typeface="Roboto"/>
                <a:ea typeface="Roboto"/>
                <a:cs typeface="Roboto"/>
                <a:sym typeface="Roboto"/>
              </a:rPr>
              <a:t> </a:t>
            </a:r>
            <a:r>
              <a:rPr b="0" lang="en-GB">
                <a:solidFill>
                  <a:srgbClr val="505759"/>
                </a:solidFill>
                <a:latin typeface="Roboto"/>
                <a:ea typeface="Roboto"/>
                <a:cs typeface="Roboto"/>
                <a:sym typeface="Roboto"/>
              </a:rPr>
              <a:t>what the main problem is</a:t>
            </a:r>
            <a:endParaRPr/>
          </a:p>
          <a:p>
            <a:pPr indent="-279400" lvl="0" marL="588600" rtl="0" algn="l">
              <a:lnSpc>
                <a:spcPct val="120000"/>
              </a:lnSpc>
              <a:spcBef>
                <a:spcPts val="0"/>
              </a:spcBef>
              <a:spcAft>
                <a:spcPts val="0"/>
              </a:spcAft>
              <a:buClr>
                <a:srgbClr val="005892"/>
              </a:buClr>
              <a:buSzPts val="2800"/>
              <a:buNone/>
            </a:pPr>
            <a:r>
              <a:t/>
            </a:r>
            <a:endParaRPr b="0">
              <a:solidFill>
                <a:srgbClr val="505759"/>
              </a:solidFill>
              <a:latin typeface="Roboto"/>
              <a:ea typeface="Roboto"/>
              <a:cs typeface="Roboto"/>
              <a:sym typeface="Roboto"/>
            </a:endParaRPr>
          </a:p>
          <a:p>
            <a:pPr indent="0" lvl="0" marL="131400" rtl="0" algn="l">
              <a:lnSpc>
                <a:spcPct val="120000"/>
              </a:lnSpc>
              <a:spcBef>
                <a:spcPts val="0"/>
              </a:spcBef>
              <a:spcAft>
                <a:spcPts val="0"/>
              </a:spcAft>
              <a:buClr>
                <a:srgbClr val="005892"/>
              </a:buClr>
              <a:buSzPts val="2800"/>
              <a:buNone/>
            </a:pPr>
            <a:r>
              <a:rPr lang="en-GB">
                <a:solidFill>
                  <a:srgbClr val="505759"/>
                </a:solidFill>
                <a:latin typeface="Roboto"/>
                <a:ea typeface="Roboto"/>
                <a:cs typeface="Roboto"/>
                <a:sym typeface="Roboto"/>
              </a:rPr>
              <a:t>When you </a:t>
            </a:r>
            <a:r>
              <a:rPr lang="en-GB">
                <a:solidFill>
                  <a:srgbClr val="93328E"/>
                </a:solidFill>
                <a:latin typeface="Roboto"/>
                <a:ea typeface="Roboto"/>
                <a:cs typeface="Roboto"/>
                <a:sym typeface="Roboto"/>
              </a:rPr>
              <a:t>don’t know </a:t>
            </a:r>
            <a:r>
              <a:rPr lang="en-GB">
                <a:solidFill>
                  <a:srgbClr val="505759"/>
                </a:solidFill>
                <a:latin typeface="Roboto"/>
                <a:ea typeface="Roboto"/>
                <a:cs typeface="Roboto"/>
                <a:sym typeface="Roboto"/>
              </a:rPr>
              <a:t>how well things are working or </a:t>
            </a:r>
            <a:r>
              <a:rPr lang="en-GB">
                <a:solidFill>
                  <a:srgbClr val="93328E"/>
                </a:solidFill>
                <a:latin typeface="Roboto"/>
                <a:ea typeface="Roboto"/>
                <a:cs typeface="Roboto"/>
                <a:sym typeface="Roboto"/>
              </a:rPr>
              <a:t>think they could work better</a:t>
            </a:r>
            <a:endParaRPr>
              <a:solidFill>
                <a:srgbClr val="93328E"/>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
          <p:cNvSpPr txBox="1"/>
          <p:nvPr>
            <p:ph type="title"/>
          </p:nvPr>
        </p:nvSpPr>
        <p:spPr>
          <a:xfrm>
            <a:off x="1147864" y="365125"/>
            <a:ext cx="10205936"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Introduction</a:t>
            </a:r>
            <a:endParaRPr>
              <a:solidFill>
                <a:srgbClr val="93328E"/>
              </a:solidFill>
              <a:latin typeface="Roboto Medium"/>
              <a:ea typeface="Roboto Medium"/>
              <a:cs typeface="Roboto Medium"/>
              <a:sym typeface="Roboto Medium"/>
            </a:endParaRPr>
          </a:p>
        </p:txBody>
      </p:sp>
      <p:sp>
        <p:nvSpPr>
          <p:cNvPr id="98" name="Google Shape;98;p2"/>
          <p:cNvSpPr txBox="1"/>
          <p:nvPr>
            <p:ph idx="1" type="body"/>
          </p:nvPr>
        </p:nvSpPr>
        <p:spPr>
          <a:xfrm>
            <a:off x="1147864" y="2373085"/>
            <a:ext cx="9958751" cy="2721429"/>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rgbClr val="505759"/>
              </a:buClr>
              <a:buSzPts val="2800"/>
              <a:buNone/>
            </a:pPr>
            <a:r>
              <a:rPr lang="en-GB">
                <a:solidFill>
                  <a:srgbClr val="505759"/>
                </a:solidFill>
                <a:latin typeface="Roboto"/>
                <a:ea typeface="Roboto"/>
                <a:cs typeface="Roboto"/>
                <a:sym typeface="Roboto"/>
              </a:rPr>
              <a:t>You are in charge of the seating arrangements for the audience of an upcoming theatre show. </a:t>
            </a:r>
            <a:endParaRPr/>
          </a:p>
          <a:p>
            <a:pPr indent="-50800" lvl="0" marL="22860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0"/>
              </a:spcBef>
              <a:spcAft>
                <a:spcPts val="0"/>
              </a:spcAft>
              <a:buClr>
                <a:srgbClr val="505759"/>
              </a:buClr>
              <a:buSzPts val="2800"/>
              <a:buNone/>
            </a:pPr>
            <a:r>
              <a:rPr lang="en-GB">
                <a:solidFill>
                  <a:srgbClr val="505759"/>
                </a:solidFill>
                <a:latin typeface="Roboto"/>
                <a:ea typeface="Roboto"/>
                <a:cs typeface="Roboto"/>
                <a:sym typeface="Roboto"/>
              </a:rPr>
              <a:t>Your need to find the best way to organise the audience group bookings, so that when they are seated they take up the least amount of space possible.</a:t>
            </a:r>
            <a:endParaRPr/>
          </a:p>
          <a:p>
            <a:pPr indent="0" lvl="0" marL="0" rtl="0" algn="l">
              <a:lnSpc>
                <a:spcPct val="90000"/>
              </a:lnSpc>
              <a:spcBef>
                <a:spcPts val="1000"/>
              </a:spcBef>
              <a:spcAft>
                <a:spcPts val="0"/>
              </a:spcAft>
              <a:buClr>
                <a:schemeClr val="dk1"/>
              </a:buClr>
              <a:buSzPts val="2800"/>
              <a:buNone/>
            </a:pPr>
            <a:r>
              <a:t/>
            </a:r>
            <a:endParaRPr>
              <a:latin typeface="Roboto"/>
              <a:ea typeface="Roboto"/>
              <a:cs typeface="Roboto"/>
              <a:sym typeface="Roboto"/>
            </a:endParaRPr>
          </a:p>
          <a:p>
            <a:pPr indent="-50800" lvl="0" marL="22860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50800" lvl="0" marL="22860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101600" lvl="0" marL="228600" rtl="0" algn="l">
              <a:lnSpc>
                <a:spcPct val="90000"/>
              </a:lnSpc>
              <a:spcBef>
                <a:spcPts val="1000"/>
              </a:spcBef>
              <a:spcAft>
                <a:spcPts val="0"/>
              </a:spcAft>
              <a:buClr>
                <a:schemeClr val="dk1"/>
              </a:buClr>
              <a:buSzPts val="2000"/>
              <a:buNone/>
            </a:pPr>
            <a:r>
              <a:t/>
            </a:r>
            <a:endParaRPr sz="2000">
              <a:solidFill>
                <a:srgbClr val="505759"/>
              </a:solidFill>
              <a:latin typeface="Roboto"/>
              <a:ea typeface="Roboto"/>
              <a:cs typeface="Roboto"/>
              <a:sym typeface="Roboto"/>
            </a:endParaRPr>
          </a:p>
        </p:txBody>
      </p:sp>
      <p:sp>
        <p:nvSpPr>
          <p:cNvPr id="99" name="Google Shape;99;p2"/>
          <p:cNvSpPr txBox="1"/>
          <p:nvPr/>
        </p:nvSpPr>
        <p:spPr>
          <a:xfrm>
            <a:off x="2905125" y="2473325"/>
            <a:ext cx="7886700" cy="4013200"/>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18"/>
          <p:cNvSpPr txBox="1"/>
          <p:nvPr>
            <p:ph idx="1" type="body"/>
          </p:nvPr>
        </p:nvSpPr>
        <p:spPr>
          <a:xfrm>
            <a:off x="1146628" y="2075543"/>
            <a:ext cx="10207171" cy="2375687"/>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rgbClr val="005892"/>
              </a:buClr>
              <a:buSzPts val="2800"/>
              <a:buNone/>
            </a:pPr>
            <a:r>
              <a:rPr lang="en-GB">
                <a:solidFill>
                  <a:srgbClr val="93328E"/>
                </a:solidFill>
                <a:latin typeface="Roboto"/>
                <a:ea typeface="Roboto"/>
                <a:cs typeface="Roboto"/>
                <a:sym typeface="Roboto"/>
              </a:rPr>
              <a:t>Simulation</a:t>
            </a:r>
            <a:r>
              <a:rPr lang="en-GB">
                <a:solidFill>
                  <a:srgbClr val="505759"/>
                </a:solidFill>
                <a:latin typeface="Roboto"/>
                <a:ea typeface="Roboto"/>
                <a:cs typeface="Roboto"/>
                <a:sym typeface="Roboto"/>
              </a:rPr>
              <a:t> is used to try different solutions and answers the “What if…?” question. </a:t>
            </a:r>
            <a:endParaRPr>
              <a:solidFill>
                <a:srgbClr val="005892"/>
              </a:solidFill>
              <a:latin typeface="Roboto"/>
              <a:ea typeface="Roboto"/>
              <a:cs typeface="Roboto"/>
              <a:sym typeface="Roboto"/>
            </a:endParaRPr>
          </a:p>
          <a:p>
            <a:pPr indent="-50800" lvl="0" marL="228600" rtl="0" algn="l">
              <a:lnSpc>
                <a:spcPct val="90000"/>
              </a:lnSpc>
              <a:spcBef>
                <a:spcPts val="1000"/>
              </a:spcBef>
              <a:spcAft>
                <a:spcPts val="0"/>
              </a:spcAft>
              <a:buClr>
                <a:srgbClr val="005892"/>
              </a:buClr>
              <a:buSzPts val="2800"/>
              <a:buNone/>
            </a:pPr>
            <a:r>
              <a:t/>
            </a:r>
            <a:endParaRPr>
              <a:solidFill>
                <a:srgbClr val="005892"/>
              </a:solidFill>
              <a:latin typeface="Roboto"/>
              <a:ea typeface="Roboto"/>
              <a:cs typeface="Roboto"/>
              <a:sym typeface="Roboto"/>
            </a:endParaRPr>
          </a:p>
          <a:p>
            <a:pPr indent="0" lvl="0" marL="0" rtl="0" algn="l">
              <a:lnSpc>
                <a:spcPct val="90000"/>
              </a:lnSpc>
              <a:spcBef>
                <a:spcPts val="1000"/>
              </a:spcBef>
              <a:spcAft>
                <a:spcPts val="0"/>
              </a:spcAft>
              <a:buClr>
                <a:srgbClr val="005892"/>
              </a:buClr>
              <a:buSzPts val="2800"/>
              <a:buNone/>
            </a:pPr>
            <a:r>
              <a:rPr lang="en-GB">
                <a:solidFill>
                  <a:srgbClr val="93328E"/>
                </a:solidFill>
                <a:latin typeface="Roboto"/>
                <a:ea typeface="Roboto"/>
                <a:cs typeface="Roboto"/>
                <a:sym typeface="Roboto"/>
              </a:rPr>
              <a:t>Optimisation</a:t>
            </a:r>
            <a:r>
              <a:rPr lang="en-GB">
                <a:solidFill>
                  <a:srgbClr val="505759"/>
                </a:solidFill>
                <a:latin typeface="Roboto"/>
                <a:ea typeface="Roboto"/>
                <a:cs typeface="Roboto"/>
                <a:sym typeface="Roboto"/>
              </a:rPr>
              <a:t> uses problem solving to achieve the best outcome.</a:t>
            </a:r>
            <a:endParaRPr/>
          </a:p>
          <a:p>
            <a:pPr indent="-50800" lvl="0" marL="228600" rtl="0" algn="l">
              <a:lnSpc>
                <a:spcPct val="90000"/>
              </a:lnSpc>
              <a:spcBef>
                <a:spcPts val="1000"/>
              </a:spcBef>
              <a:spcAft>
                <a:spcPts val="0"/>
              </a:spcAft>
              <a:buClr>
                <a:srgbClr val="005892"/>
              </a:buClr>
              <a:buSzPts val="2800"/>
              <a:buNone/>
            </a:pPr>
            <a:r>
              <a:t/>
            </a:r>
            <a:endParaRPr>
              <a:solidFill>
                <a:srgbClr val="505759"/>
              </a:solidFill>
            </a:endParaRPr>
          </a:p>
        </p:txBody>
      </p:sp>
      <p:sp>
        <p:nvSpPr>
          <p:cNvPr id="358" name="Google Shape;358;p18"/>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What OR techniques are used?</a:t>
            </a:r>
            <a:endParaRPr>
              <a:solidFill>
                <a:srgbClr val="93328E"/>
              </a:solidFill>
              <a:latin typeface="Roboto Medium"/>
              <a:ea typeface="Roboto Medium"/>
              <a:cs typeface="Roboto Medium"/>
              <a:sym typeface="Robot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pic>
        <p:nvPicPr>
          <p:cNvPr descr="Image result for tesco logo" id="365" name="Google Shape;365;p19"/>
          <p:cNvPicPr preferRelativeResize="0"/>
          <p:nvPr/>
        </p:nvPicPr>
        <p:blipFill rotWithShape="1">
          <a:blip r:embed="rId3">
            <a:alphaModFix/>
          </a:blip>
          <a:srcRect b="28036" l="0" r="0" t="29236"/>
          <a:stretch/>
        </p:blipFill>
        <p:spPr>
          <a:xfrm>
            <a:off x="838200" y="1918991"/>
            <a:ext cx="1857375" cy="793631"/>
          </a:xfrm>
          <a:prstGeom prst="rect">
            <a:avLst/>
          </a:prstGeom>
          <a:noFill/>
          <a:ln>
            <a:noFill/>
          </a:ln>
        </p:spPr>
      </p:pic>
      <p:pic>
        <p:nvPicPr>
          <p:cNvPr descr="Image result for british airways logo" id="366" name="Google Shape;366;p19"/>
          <p:cNvPicPr preferRelativeResize="0"/>
          <p:nvPr/>
        </p:nvPicPr>
        <p:blipFill rotWithShape="1">
          <a:blip r:embed="rId4">
            <a:alphaModFix/>
          </a:blip>
          <a:srcRect b="0" l="0" r="0" t="0"/>
          <a:stretch/>
        </p:blipFill>
        <p:spPr>
          <a:xfrm>
            <a:off x="7367924" y="4631144"/>
            <a:ext cx="4082066" cy="1029500"/>
          </a:xfrm>
          <a:prstGeom prst="rect">
            <a:avLst/>
          </a:prstGeom>
          <a:noFill/>
          <a:ln>
            <a:noFill/>
          </a:ln>
        </p:spPr>
      </p:pic>
      <p:pic>
        <p:nvPicPr>
          <p:cNvPr descr="Image result for ey logo" id="367" name="Google Shape;367;p19"/>
          <p:cNvPicPr preferRelativeResize="0"/>
          <p:nvPr/>
        </p:nvPicPr>
        <p:blipFill rotWithShape="1">
          <a:blip r:embed="rId5">
            <a:alphaModFix/>
          </a:blip>
          <a:srcRect b="21131" l="27034" r="29280" t="10731"/>
          <a:stretch/>
        </p:blipFill>
        <p:spPr>
          <a:xfrm>
            <a:off x="838200" y="3621632"/>
            <a:ext cx="1912846" cy="2071836"/>
          </a:xfrm>
          <a:prstGeom prst="rect">
            <a:avLst/>
          </a:prstGeom>
          <a:noFill/>
          <a:ln>
            <a:noFill/>
          </a:ln>
        </p:spPr>
      </p:pic>
      <p:pic>
        <p:nvPicPr>
          <p:cNvPr id="368" name="Google Shape;368;p19"/>
          <p:cNvPicPr preferRelativeResize="0"/>
          <p:nvPr/>
        </p:nvPicPr>
        <p:blipFill rotWithShape="1">
          <a:blip r:embed="rId6">
            <a:alphaModFix/>
          </a:blip>
          <a:srcRect b="0" l="0" r="0" t="0"/>
          <a:stretch/>
        </p:blipFill>
        <p:spPr>
          <a:xfrm>
            <a:off x="7503165" y="4334982"/>
            <a:ext cx="1338568" cy="839723"/>
          </a:xfrm>
          <a:prstGeom prst="rect">
            <a:avLst/>
          </a:prstGeom>
          <a:noFill/>
          <a:ln>
            <a:noFill/>
          </a:ln>
        </p:spPr>
      </p:pic>
      <p:pic>
        <p:nvPicPr>
          <p:cNvPr descr="Image result for movement strategies" id="369" name="Google Shape;369;p19"/>
          <p:cNvPicPr preferRelativeResize="0"/>
          <p:nvPr/>
        </p:nvPicPr>
        <p:blipFill rotWithShape="1">
          <a:blip r:embed="rId7">
            <a:alphaModFix/>
          </a:blip>
          <a:srcRect b="33492" l="0" r="0" t="32629"/>
          <a:stretch/>
        </p:blipFill>
        <p:spPr>
          <a:xfrm>
            <a:off x="2770225" y="3853432"/>
            <a:ext cx="2552792" cy="864873"/>
          </a:xfrm>
          <a:prstGeom prst="rect">
            <a:avLst/>
          </a:prstGeom>
          <a:noFill/>
          <a:ln>
            <a:noFill/>
          </a:ln>
        </p:spPr>
      </p:pic>
      <p:pic>
        <p:nvPicPr>
          <p:cNvPr descr="Image result for nats logo" id="370" name="Google Shape;370;p19"/>
          <p:cNvPicPr preferRelativeResize="0"/>
          <p:nvPr/>
        </p:nvPicPr>
        <p:blipFill rotWithShape="1">
          <a:blip r:embed="rId8">
            <a:alphaModFix/>
          </a:blip>
          <a:srcRect b="27668" l="0" r="7163" t="21617"/>
          <a:stretch/>
        </p:blipFill>
        <p:spPr>
          <a:xfrm>
            <a:off x="2494298" y="2964133"/>
            <a:ext cx="2478695" cy="677008"/>
          </a:xfrm>
          <a:prstGeom prst="rect">
            <a:avLst/>
          </a:prstGeom>
          <a:noFill/>
          <a:ln>
            <a:noFill/>
          </a:ln>
        </p:spPr>
      </p:pic>
      <p:pic>
        <p:nvPicPr>
          <p:cNvPr descr="Image result for dstl" id="371" name="Google Shape;371;p19"/>
          <p:cNvPicPr preferRelativeResize="0"/>
          <p:nvPr/>
        </p:nvPicPr>
        <p:blipFill rotWithShape="1">
          <a:blip r:embed="rId9">
            <a:alphaModFix/>
          </a:blip>
          <a:srcRect b="0" l="0" r="0" t="0"/>
          <a:stretch/>
        </p:blipFill>
        <p:spPr>
          <a:xfrm>
            <a:off x="5550792" y="4718305"/>
            <a:ext cx="1758101" cy="818982"/>
          </a:xfrm>
          <a:prstGeom prst="rect">
            <a:avLst/>
          </a:prstGeom>
          <a:noFill/>
          <a:ln>
            <a:noFill/>
          </a:ln>
        </p:spPr>
      </p:pic>
      <p:pic>
        <p:nvPicPr>
          <p:cNvPr descr="Image result for ibm logo" id="372" name="Google Shape;372;p19"/>
          <p:cNvPicPr preferRelativeResize="0"/>
          <p:nvPr/>
        </p:nvPicPr>
        <p:blipFill rotWithShape="1">
          <a:blip r:embed="rId10">
            <a:alphaModFix/>
          </a:blip>
          <a:srcRect b="0" l="0" r="0" t="0"/>
          <a:stretch/>
        </p:blipFill>
        <p:spPr>
          <a:xfrm>
            <a:off x="838200" y="2780132"/>
            <a:ext cx="1702777" cy="773990"/>
          </a:xfrm>
          <a:prstGeom prst="rect">
            <a:avLst/>
          </a:prstGeom>
          <a:noFill/>
          <a:ln>
            <a:noFill/>
          </a:ln>
        </p:spPr>
      </p:pic>
      <p:pic>
        <p:nvPicPr>
          <p:cNvPr descr="Image result for amey consulting logo" id="373" name="Google Shape;373;p19"/>
          <p:cNvPicPr preferRelativeResize="0"/>
          <p:nvPr/>
        </p:nvPicPr>
        <p:blipFill rotWithShape="1">
          <a:blip r:embed="rId11">
            <a:alphaModFix/>
          </a:blip>
          <a:srcRect b="34463" l="9876" r="9880" t="18858"/>
          <a:stretch/>
        </p:blipFill>
        <p:spPr>
          <a:xfrm>
            <a:off x="5545614" y="3419548"/>
            <a:ext cx="1957551" cy="1138727"/>
          </a:xfrm>
          <a:prstGeom prst="rect">
            <a:avLst/>
          </a:prstGeom>
          <a:noFill/>
          <a:ln>
            <a:noFill/>
          </a:ln>
        </p:spPr>
      </p:pic>
      <p:pic>
        <p:nvPicPr>
          <p:cNvPr descr="Image result for bt logo" id="374" name="Google Shape;374;p19"/>
          <p:cNvPicPr preferRelativeResize="0"/>
          <p:nvPr/>
        </p:nvPicPr>
        <p:blipFill rotWithShape="1">
          <a:blip r:embed="rId12">
            <a:alphaModFix/>
          </a:blip>
          <a:srcRect b="0" l="0" r="0" t="0"/>
          <a:stretch/>
        </p:blipFill>
        <p:spPr>
          <a:xfrm>
            <a:off x="7503165" y="3251487"/>
            <a:ext cx="1849172" cy="1034381"/>
          </a:xfrm>
          <a:prstGeom prst="rect">
            <a:avLst/>
          </a:prstGeom>
          <a:noFill/>
          <a:ln>
            <a:noFill/>
          </a:ln>
        </p:spPr>
      </p:pic>
      <p:pic>
        <p:nvPicPr>
          <p:cNvPr descr="Image result for home office logo" id="375" name="Google Shape;375;p19"/>
          <p:cNvPicPr preferRelativeResize="0"/>
          <p:nvPr/>
        </p:nvPicPr>
        <p:blipFill rotWithShape="1">
          <a:blip r:embed="rId13">
            <a:alphaModFix/>
          </a:blip>
          <a:srcRect b="0" l="0" r="0" t="0"/>
          <a:stretch/>
        </p:blipFill>
        <p:spPr>
          <a:xfrm>
            <a:off x="2751046" y="1716393"/>
            <a:ext cx="2127478" cy="1063739"/>
          </a:xfrm>
          <a:prstGeom prst="rect">
            <a:avLst/>
          </a:prstGeom>
          <a:noFill/>
          <a:ln>
            <a:noFill/>
          </a:ln>
        </p:spPr>
      </p:pic>
      <p:pic>
        <p:nvPicPr>
          <p:cNvPr descr="Image result for bae systems logo" id="376" name="Google Shape;376;p19"/>
          <p:cNvPicPr preferRelativeResize="0"/>
          <p:nvPr/>
        </p:nvPicPr>
        <p:blipFill rotWithShape="1">
          <a:blip r:embed="rId14">
            <a:alphaModFix/>
          </a:blip>
          <a:srcRect b="0" l="0" r="0" t="0"/>
          <a:stretch/>
        </p:blipFill>
        <p:spPr>
          <a:xfrm>
            <a:off x="2751046" y="4809499"/>
            <a:ext cx="2495274" cy="727788"/>
          </a:xfrm>
          <a:prstGeom prst="rect">
            <a:avLst/>
          </a:prstGeom>
          <a:noFill/>
          <a:ln>
            <a:noFill/>
          </a:ln>
        </p:spPr>
      </p:pic>
      <p:pic>
        <p:nvPicPr>
          <p:cNvPr descr="Image result for ons logo" id="377" name="Google Shape;377;p19"/>
          <p:cNvPicPr preferRelativeResize="0"/>
          <p:nvPr/>
        </p:nvPicPr>
        <p:blipFill rotWithShape="1">
          <a:blip r:embed="rId15">
            <a:alphaModFix/>
          </a:blip>
          <a:srcRect b="0" l="0" r="0" t="0"/>
          <a:stretch/>
        </p:blipFill>
        <p:spPr>
          <a:xfrm>
            <a:off x="5026007" y="2628731"/>
            <a:ext cx="3236303" cy="884961"/>
          </a:xfrm>
          <a:prstGeom prst="rect">
            <a:avLst/>
          </a:prstGeom>
          <a:noFill/>
          <a:ln>
            <a:noFill/>
          </a:ln>
        </p:spPr>
      </p:pic>
      <p:pic>
        <p:nvPicPr>
          <p:cNvPr descr="Image result for asda logo" id="378" name="Google Shape;378;p19"/>
          <p:cNvPicPr preferRelativeResize="0"/>
          <p:nvPr/>
        </p:nvPicPr>
        <p:blipFill rotWithShape="1">
          <a:blip r:embed="rId16">
            <a:alphaModFix/>
          </a:blip>
          <a:srcRect b="0" l="0" r="0" t="0"/>
          <a:stretch/>
        </p:blipFill>
        <p:spPr>
          <a:xfrm>
            <a:off x="9217232" y="3915935"/>
            <a:ext cx="2232758" cy="715209"/>
          </a:xfrm>
          <a:prstGeom prst="rect">
            <a:avLst/>
          </a:prstGeom>
          <a:noFill/>
          <a:ln>
            <a:noFill/>
          </a:ln>
        </p:spPr>
      </p:pic>
      <p:pic>
        <p:nvPicPr>
          <p:cNvPr descr="Image result for jlr logo" id="379" name="Google Shape;379;p19"/>
          <p:cNvPicPr preferRelativeResize="0"/>
          <p:nvPr/>
        </p:nvPicPr>
        <p:blipFill rotWithShape="1">
          <a:blip r:embed="rId17">
            <a:alphaModFix/>
          </a:blip>
          <a:srcRect b="0" l="0" r="0" t="0"/>
          <a:stretch/>
        </p:blipFill>
        <p:spPr>
          <a:xfrm>
            <a:off x="4738147" y="1706678"/>
            <a:ext cx="3027445" cy="946077"/>
          </a:xfrm>
          <a:prstGeom prst="rect">
            <a:avLst/>
          </a:prstGeom>
          <a:noFill/>
          <a:ln>
            <a:noFill/>
          </a:ln>
        </p:spPr>
      </p:pic>
      <p:pic>
        <p:nvPicPr>
          <p:cNvPr descr="Image result for gain theory logo" id="380" name="Google Shape;380;p19"/>
          <p:cNvPicPr preferRelativeResize="0"/>
          <p:nvPr/>
        </p:nvPicPr>
        <p:blipFill rotWithShape="1">
          <a:blip r:embed="rId18">
            <a:alphaModFix/>
          </a:blip>
          <a:srcRect b="0" l="0" r="0" t="0"/>
          <a:stretch/>
        </p:blipFill>
        <p:spPr>
          <a:xfrm>
            <a:off x="7661665" y="2138004"/>
            <a:ext cx="1496256" cy="799527"/>
          </a:xfrm>
          <a:prstGeom prst="rect">
            <a:avLst/>
          </a:prstGeom>
          <a:noFill/>
          <a:ln>
            <a:noFill/>
          </a:ln>
        </p:spPr>
      </p:pic>
      <p:pic>
        <p:nvPicPr>
          <p:cNvPr descr="Related image" id="381" name="Google Shape;381;p19"/>
          <p:cNvPicPr preferRelativeResize="0"/>
          <p:nvPr/>
        </p:nvPicPr>
        <p:blipFill rotWithShape="1">
          <a:blip r:embed="rId19">
            <a:alphaModFix/>
          </a:blip>
          <a:srcRect b="10788" l="0" r="0" t="18206"/>
          <a:stretch/>
        </p:blipFill>
        <p:spPr>
          <a:xfrm>
            <a:off x="9340496" y="1762514"/>
            <a:ext cx="1610727" cy="1143697"/>
          </a:xfrm>
          <a:prstGeom prst="rect">
            <a:avLst/>
          </a:prstGeom>
          <a:noFill/>
          <a:ln>
            <a:noFill/>
          </a:ln>
        </p:spPr>
      </p:pic>
      <p:pic>
        <p:nvPicPr>
          <p:cNvPr descr="Image result for the information lab logo" id="382" name="Google Shape;382;p19"/>
          <p:cNvPicPr preferRelativeResize="0"/>
          <p:nvPr/>
        </p:nvPicPr>
        <p:blipFill rotWithShape="1">
          <a:blip r:embed="rId20">
            <a:alphaModFix/>
          </a:blip>
          <a:srcRect b="0" l="0" r="0" t="0"/>
          <a:stretch/>
        </p:blipFill>
        <p:spPr>
          <a:xfrm>
            <a:off x="9408957" y="2850687"/>
            <a:ext cx="2521720" cy="879100"/>
          </a:xfrm>
          <a:prstGeom prst="rect">
            <a:avLst/>
          </a:prstGeom>
          <a:noFill/>
          <a:ln>
            <a:noFill/>
          </a:ln>
        </p:spPr>
      </p:pic>
      <p:sp>
        <p:nvSpPr>
          <p:cNvPr id="383" name="Google Shape;383;p19"/>
          <p:cNvSpPr txBox="1"/>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marR="0" rtl="0" algn="l">
              <a:lnSpc>
                <a:spcPct val="90000"/>
              </a:lnSpc>
              <a:spcBef>
                <a:spcPts val="0"/>
              </a:spcBef>
              <a:spcAft>
                <a:spcPts val="0"/>
              </a:spcAft>
              <a:buClr>
                <a:srgbClr val="93328E"/>
              </a:buClr>
              <a:buSzPts val="4400"/>
              <a:buFont typeface="Roboto Medium"/>
              <a:buNone/>
            </a:pPr>
            <a:r>
              <a:rPr lang="en-GB" sz="4400">
                <a:solidFill>
                  <a:srgbClr val="93328E"/>
                </a:solidFill>
                <a:latin typeface="Roboto Medium"/>
                <a:ea typeface="Roboto Medium"/>
                <a:cs typeface="Roboto Medium"/>
                <a:sym typeface="Roboto Medium"/>
              </a:rPr>
              <a:t>Where can OR take you?</a:t>
            </a:r>
            <a:endParaRPr sz="4400">
              <a:solidFill>
                <a:srgbClr val="93328E"/>
              </a:solidFill>
              <a:latin typeface="Roboto Medium"/>
              <a:ea typeface="Roboto Medium"/>
              <a:cs typeface="Roboto Medium"/>
              <a:sym typeface="Robot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20"/>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Interested?</a:t>
            </a:r>
            <a:endParaRPr>
              <a:solidFill>
                <a:srgbClr val="93328E"/>
              </a:solidFill>
              <a:latin typeface="Roboto Medium"/>
              <a:ea typeface="Roboto Medium"/>
              <a:cs typeface="Roboto Medium"/>
              <a:sym typeface="Roboto Medium"/>
            </a:endParaRPr>
          </a:p>
        </p:txBody>
      </p:sp>
      <p:sp>
        <p:nvSpPr>
          <p:cNvPr id="391" name="Google Shape;391;p20"/>
          <p:cNvSpPr txBox="1"/>
          <p:nvPr>
            <p:ph idx="1" type="body"/>
          </p:nvPr>
        </p:nvSpPr>
        <p:spPr>
          <a:xfrm>
            <a:off x="943428" y="1690688"/>
            <a:ext cx="10410371" cy="4351338"/>
          </a:xfrm>
          <a:prstGeom prst="rect">
            <a:avLst/>
          </a:prstGeom>
          <a:noFill/>
          <a:ln>
            <a:noFill/>
          </a:ln>
        </p:spPr>
        <p:txBody>
          <a:bodyPr anchorCtr="0" anchor="t" bIns="45700" lIns="91425" spcFirstLastPara="1" rIns="91425" wrap="square" tIns="45700">
            <a:normAutofit/>
          </a:bodyPr>
          <a:lstStyle/>
          <a:p>
            <a:pPr indent="0" lvl="0" marL="131400" rtl="0" algn="l">
              <a:lnSpc>
                <a:spcPct val="120000"/>
              </a:lnSpc>
              <a:spcBef>
                <a:spcPts val="0"/>
              </a:spcBef>
              <a:spcAft>
                <a:spcPts val="0"/>
              </a:spcAft>
              <a:buClr>
                <a:srgbClr val="3A3838"/>
              </a:buClr>
              <a:buSzPts val="2800"/>
              <a:buNone/>
            </a:pPr>
            <a:r>
              <a:rPr lang="en-GB">
                <a:solidFill>
                  <a:srgbClr val="505759"/>
                </a:solidFill>
                <a:latin typeface="Roboto"/>
                <a:ea typeface="Roboto"/>
                <a:cs typeface="Roboto"/>
                <a:sym typeface="Roboto"/>
              </a:rPr>
              <a:t>Next steps:</a:t>
            </a:r>
            <a:endParaRPr>
              <a:solidFill>
                <a:srgbClr val="505759"/>
              </a:solidFill>
              <a:latin typeface="Roboto"/>
              <a:ea typeface="Roboto"/>
              <a:cs typeface="Roboto"/>
              <a:sym typeface="Roboto"/>
            </a:endParaRPr>
          </a:p>
          <a:p>
            <a:pPr indent="0" lvl="1" marL="588600" rtl="0" algn="l">
              <a:lnSpc>
                <a:spcPct val="120000"/>
              </a:lnSpc>
              <a:spcBef>
                <a:spcPts val="0"/>
              </a:spcBef>
              <a:spcAft>
                <a:spcPts val="0"/>
              </a:spcAft>
              <a:buClr>
                <a:srgbClr val="005892"/>
              </a:buClr>
              <a:buSzPts val="2400"/>
              <a:buNone/>
            </a:pPr>
            <a:r>
              <a:t/>
            </a:r>
            <a:endParaRPr>
              <a:solidFill>
                <a:srgbClr val="505759"/>
              </a:solidFill>
              <a:latin typeface="Roboto"/>
              <a:ea typeface="Roboto"/>
              <a:cs typeface="Roboto"/>
              <a:sym typeface="Roboto"/>
            </a:endParaRPr>
          </a:p>
          <a:p>
            <a:pPr indent="0" lvl="1" marL="588600" rtl="0" algn="l">
              <a:lnSpc>
                <a:spcPct val="120000"/>
              </a:lnSpc>
              <a:spcBef>
                <a:spcPts val="0"/>
              </a:spcBef>
              <a:spcAft>
                <a:spcPts val="0"/>
              </a:spcAft>
              <a:buClr>
                <a:srgbClr val="005892"/>
              </a:buClr>
              <a:buSzPts val="2400"/>
              <a:buNone/>
            </a:pPr>
            <a:r>
              <a:rPr lang="en-GB">
                <a:solidFill>
                  <a:srgbClr val="505759"/>
                </a:solidFill>
                <a:latin typeface="Roboto"/>
                <a:ea typeface="Roboto"/>
                <a:cs typeface="Roboto"/>
                <a:sym typeface="Roboto"/>
              </a:rPr>
              <a:t>Maths GCSE and A Level</a:t>
            </a:r>
            <a:endParaRPr/>
          </a:p>
          <a:p>
            <a:pPr indent="0" lvl="1" marL="588600" rtl="0" algn="l">
              <a:lnSpc>
                <a:spcPct val="120000"/>
              </a:lnSpc>
              <a:spcBef>
                <a:spcPts val="0"/>
              </a:spcBef>
              <a:spcAft>
                <a:spcPts val="0"/>
              </a:spcAft>
              <a:buClr>
                <a:srgbClr val="005892"/>
              </a:buClr>
              <a:buSzPts val="2400"/>
              <a:buNone/>
            </a:pPr>
            <a:r>
              <a:rPr lang="en-GB">
                <a:solidFill>
                  <a:srgbClr val="505759"/>
                </a:solidFill>
                <a:latin typeface="Roboto"/>
                <a:ea typeface="Roboto"/>
                <a:cs typeface="Roboto"/>
                <a:sym typeface="Roboto"/>
              </a:rPr>
              <a:t>Further Maths and Computer Science are highly beneficial</a:t>
            </a:r>
            <a:endParaRPr>
              <a:solidFill>
                <a:srgbClr val="505759"/>
              </a:solidFill>
              <a:latin typeface="Roboto"/>
              <a:ea typeface="Roboto"/>
              <a:cs typeface="Roboto"/>
              <a:sym typeface="Roboto"/>
            </a:endParaRPr>
          </a:p>
          <a:p>
            <a:pPr indent="0" lvl="1" marL="588600" rtl="0" algn="l">
              <a:lnSpc>
                <a:spcPct val="120000"/>
              </a:lnSpc>
              <a:spcBef>
                <a:spcPts val="0"/>
              </a:spcBef>
              <a:spcAft>
                <a:spcPts val="0"/>
              </a:spcAft>
              <a:buClr>
                <a:srgbClr val="005892"/>
              </a:buClr>
              <a:buSzPts val="2400"/>
              <a:buNone/>
            </a:pPr>
            <a:r>
              <a:rPr lang="en-GB">
                <a:solidFill>
                  <a:srgbClr val="505759"/>
                </a:solidFill>
                <a:latin typeface="Roboto"/>
                <a:ea typeface="Roboto"/>
                <a:cs typeface="Roboto"/>
                <a:sym typeface="Roboto"/>
              </a:rPr>
              <a:t>Obtain a good classification in a STEM degree</a:t>
            </a:r>
            <a:endParaRPr>
              <a:solidFill>
                <a:srgbClr val="505759"/>
              </a:solidFill>
              <a:latin typeface="Roboto"/>
              <a:ea typeface="Roboto"/>
              <a:cs typeface="Roboto"/>
              <a:sym typeface="Roboto"/>
            </a:endParaRPr>
          </a:p>
          <a:p>
            <a:pPr indent="0" lvl="1" marL="588600" rtl="0" algn="l">
              <a:lnSpc>
                <a:spcPct val="120000"/>
              </a:lnSpc>
              <a:spcBef>
                <a:spcPts val="0"/>
              </a:spcBef>
              <a:spcAft>
                <a:spcPts val="0"/>
              </a:spcAft>
              <a:buClr>
                <a:srgbClr val="005892"/>
              </a:buClr>
              <a:buSzPts val="2400"/>
              <a:buNone/>
            </a:pPr>
            <a:r>
              <a:rPr lang="en-GB">
                <a:solidFill>
                  <a:srgbClr val="505759"/>
                </a:solidFill>
                <a:latin typeface="Roboto"/>
                <a:ea typeface="Roboto"/>
                <a:cs typeface="Roboto"/>
                <a:sym typeface="Roboto"/>
              </a:rPr>
              <a:t>A masters degree in OR is often desirable, although not always essential</a:t>
            </a:r>
            <a:endParaRPr>
              <a:solidFill>
                <a:srgbClr val="505759"/>
              </a:solidFill>
              <a:latin typeface="Roboto"/>
              <a:ea typeface="Roboto"/>
              <a:cs typeface="Roboto"/>
              <a:sym typeface="Roboto"/>
            </a:endParaRPr>
          </a:p>
          <a:p>
            <a:pPr indent="-50800" lvl="0" marL="228600" rtl="0" algn="l">
              <a:lnSpc>
                <a:spcPct val="90000"/>
              </a:lnSpc>
              <a:spcBef>
                <a:spcPts val="1000"/>
              </a:spcBef>
              <a:spcAft>
                <a:spcPts val="0"/>
              </a:spcAft>
              <a:buClr>
                <a:schemeClr val="dk1"/>
              </a:buClr>
              <a:buSzPts val="2800"/>
              <a:buNone/>
            </a:pPr>
            <a:r>
              <a:t/>
            </a:r>
            <a:endParaRPr>
              <a:solidFill>
                <a:srgbClr val="5057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21"/>
          <p:cNvSpPr txBox="1"/>
          <p:nvPr>
            <p:ph type="title"/>
          </p:nvPr>
        </p:nvSpPr>
        <p:spPr>
          <a:xfrm>
            <a:off x="1146628" y="365125"/>
            <a:ext cx="10207171"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Find out more</a:t>
            </a:r>
            <a:endParaRPr>
              <a:solidFill>
                <a:srgbClr val="93328E"/>
              </a:solidFill>
              <a:latin typeface="Roboto Medium"/>
              <a:ea typeface="Roboto Medium"/>
              <a:cs typeface="Roboto Medium"/>
              <a:sym typeface="Roboto Medium"/>
            </a:endParaRPr>
          </a:p>
        </p:txBody>
      </p:sp>
      <p:sp>
        <p:nvSpPr>
          <p:cNvPr id="399" name="Google Shape;399;p21"/>
          <p:cNvSpPr txBox="1"/>
          <p:nvPr>
            <p:ph idx="1" type="body"/>
          </p:nvPr>
        </p:nvSpPr>
        <p:spPr>
          <a:xfrm>
            <a:off x="838201" y="2253343"/>
            <a:ext cx="10515600" cy="33940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5892"/>
              </a:buClr>
              <a:buSzPts val="4000"/>
              <a:buNone/>
            </a:pPr>
            <a:r>
              <a:rPr lang="en-GB" sz="4000" u="sng">
                <a:solidFill>
                  <a:srgbClr val="005892"/>
                </a:solidFill>
                <a:latin typeface="Roboto"/>
                <a:ea typeface="Roboto"/>
                <a:cs typeface="Roboto"/>
                <a:sym typeface="Roboto"/>
                <a:hlinkClick r:id="rId3"/>
              </a:rPr>
              <a:t>www.theorsociety.com</a:t>
            </a:r>
            <a:endParaRPr sz="4000">
              <a:solidFill>
                <a:srgbClr val="005892"/>
              </a:solidFill>
              <a:latin typeface="Roboto"/>
              <a:ea typeface="Roboto"/>
              <a:cs typeface="Roboto"/>
              <a:sym typeface="Roboto"/>
            </a:endParaRPr>
          </a:p>
          <a:p>
            <a:pPr indent="0" lvl="0" marL="0" rtl="0" algn="ctr">
              <a:lnSpc>
                <a:spcPct val="90000"/>
              </a:lnSpc>
              <a:spcBef>
                <a:spcPts val="1000"/>
              </a:spcBef>
              <a:spcAft>
                <a:spcPts val="0"/>
              </a:spcAft>
              <a:buClr>
                <a:schemeClr val="dk1"/>
              </a:buClr>
              <a:buSzPts val="4000"/>
              <a:buNone/>
            </a:pPr>
            <a:r>
              <a:t/>
            </a:r>
            <a:endParaRPr sz="4000">
              <a:solidFill>
                <a:srgbClr val="005892"/>
              </a:solidFill>
              <a:latin typeface="Roboto"/>
              <a:ea typeface="Roboto"/>
              <a:cs typeface="Roboto"/>
              <a:sym typeface="Roboto"/>
            </a:endParaRPr>
          </a:p>
          <a:p>
            <a:pPr indent="0" lvl="0" marL="0" rtl="0" algn="ctr">
              <a:lnSpc>
                <a:spcPct val="90000"/>
              </a:lnSpc>
              <a:spcBef>
                <a:spcPts val="1000"/>
              </a:spcBef>
              <a:spcAft>
                <a:spcPts val="0"/>
              </a:spcAft>
              <a:buClr>
                <a:srgbClr val="93328E"/>
              </a:buClr>
              <a:buSzPts val="4000"/>
              <a:buNone/>
            </a:pPr>
            <a:r>
              <a:rPr lang="en-GB" sz="4000">
                <a:solidFill>
                  <a:srgbClr val="93328E"/>
                </a:solidFill>
                <a:latin typeface="Roboto"/>
                <a:ea typeface="Roboto"/>
                <a:cs typeface="Roboto"/>
                <a:sym typeface="Roboto"/>
              </a:rPr>
              <a:t>@ORinEducation</a:t>
            </a:r>
            <a:endParaRPr sz="40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3"/>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Theatre Information</a:t>
            </a:r>
            <a:endParaRPr>
              <a:solidFill>
                <a:srgbClr val="93328E"/>
              </a:solidFill>
              <a:latin typeface="Roboto Medium"/>
              <a:ea typeface="Roboto Medium"/>
              <a:cs typeface="Roboto Medium"/>
              <a:sym typeface="Roboto Medium"/>
            </a:endParaRPr>
          </a:p>
        </p:txBody>
      </p:sp>
      <p:sp>
        <p:nvSpPr>
          <p:cNvPr id="107" name="Google Shape;107;p3"/>
          <p:cNvSpPr txBox="1"/>
          <p:nvPr>
            <p:ph idx="1" type="body"/>
          </p:nvPr>
        </p:nvSpPr>
        <p:spPr>
          <a:xfrm>
            <a:off x="1153886" y="2220686"/>
            <a:ext cx="6384338" cy="3360058"/>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rgbClr val="93328E"/>
              </a:buClr>
              <a:buSzPts val="2800"/>
              <a:buNone/>
            </a:pPr>
            <a:r>
              <a:rPr lang="en-GB">
                <a:solidFill>
                  <a:srgbClr val="505759"/>
                </a:solidFill>
                <a:latin typeface="Roboto"/>
                <a:ea typeface="Roboto"/>
                <a:cs typeface="Roboto"/>
                <a:sym typeface="Roboto"/>
              </a:rPr>
              <a:t>The audience seating area in the theatre is arranged such that there are 12 rows, each row has ten seats.</a:t>
            </a:r>
            <a:endParaRPr/>
          </a:p>
          <a:p>
            <a:pPr indent="-50800" lvl="0" marL="228600" rtl="0" algn="l">
              <a:lnSpc>
                <a:spcPct val="90000"/>
              </a:lnSpc>
              <a:spcBef>
                <a:spcPts val="1000"/>
              </a:spcBef>
              <a:spcAft>
                <a:spcPts val="0"/>
              </a:spcAft>
              <a:buClr>
                <a:srgbClr val="93328E"/>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93328E"/>
              </a:buClr>
              <a:buSzPts val="2800"/>
              <a:buNone/>
            </a:pPr>
            <a:r>
              <a:rPr lang="en-GB">
                <a:solidFill>
                  <a:srgbClr val="505759"/>
                </a:solidFill>
                <a:latin typeface="Roboto"/>
                <a:ea typeface="Roboto"/>
                <a:cs typeface="Roboto"/>
                <a:sym typeface="Roboto"/>
              </a:rPr>
              <a:t>The audience members would like to sit as close to the front of the theatre as possible. </a:t>
            </a:r>
            <a:endParaRPr/>
          </a:p>
          <a:p>
            <a:pPr indent="-50800" lvl="0" marL="228600" rtl="0" algn="l">
              <a:lnSpc>
                <a:spcPct val="90000"/>
              </a:lnSpc>
              <a:spcBef>
                <a:spcPts val="1000"/>
              </a:spcBef>
              <a:spcAft>
                <a:spcPts val="0"/>
              </a:spcAft>
              <a:buClr>
                <a:srgbClr val="93328E"/>
              </a:buClr>
              <a:buSzPts val="2800"/>
              <a:buNone/>
            </a:pPr>
            <a:r>
              <a:t/>
            </a:r>
            <a:endParaRPr>
              <a:solidFill>
                <a:srgbClr val="505759"/>
              </a:solidFill>
              <a:latin typeface="Roboto"/>
              <a:ea typeface="Roboto"/>
              <a:cs typeface="Roboto"/>
              <a:sym typeface="Roboto"/>
            </a:endParaRPr>
          </a:p>
          <a:p>
            <a:pPr indent="-50800" lvl="0" marL="228600" rtl="0" algn="l">
              <a:lnSpc>
                <a:spcPct val="90000"/>
              </a:lnSpc>
              <a:spcBef>
                <a:spcPts val="1000"/>
              </a:spcBef>
              <a:spcAft>
                <a:spcPts val="0"/>
              </a:spcAft>
              <a:buClr>
                <a:srgbClr val="93328E"/>
              </a:buClr>
              <a:buSzPts val="2800"/>
              <a:buNone/>
            </a:pPr>
            <a:r>
              <a:t/>
            </a:r>
            <a:endParaRPr>
              <a:solidFill>
                <a:srgbClr val="505759"/>
              </a:solidFill>
              <a:latin typeface="Roboto"/>
              <a:ea typeface="Roboto"/>
              <a:cs typeface="Roboto"/>
              <a:sym typeface="Roboto"/>
            </a:endParaRPr>
          </a:p>
        </p:txBody>
      </p:sp>
      <p:graphicFrame>
        <p:nvGraphicFramePr>
          <p:cNvPr id="108" name="Google Shape;108;p3"/>
          <p:cNvGraphicFramePr/>
          <p:nvPr/>
        </p:nvGraphicFramePr>
        <p:xfrm>
          <a:off x="8473800" y="1700384"/>
          <a:ext cx="3000000" cy="3000000"/>
        </p:xfrm>
        <a:graphic>
          <a:graphicData uri="http://schemas.openxmlformats.org/drawingml/2006/table">
            <a:tbl>
              <a:tblPr bandRow="1" firstRow="1">
                <a:noFill/>
                <a:tableStyleId>{4DA4BE9F-65D8-4120-887C-775527A54922}</a:tableStyleId>
              </a:tblPr>
              <a:tblGrid>
                <a:gridCol w="288000"/>
                <a:gridCol w="288000"/>
                <a:gridCol w="288000"/>
                <a:gridCol w="288000"/>
                <a:gridCol w="288000"/>
                <a:gridCol w="288000"/>
                <a:gridCol w="288000"/>
                <a:gridCol w="288000"/>
                <a:gridCol w="288000"/>
                <a:gridCol w="288000"/>
              </a:tblGrid>
              <a:tr h="370850">
                <a:tc gridSpan="10">
                  <a:txBody>
                    <a:bodyPr/>
                    <a:lstStyle/>
                    <a:p>
                      <a:pPr indent="0" lvl="0" marL="0" marR="0" rtl="0" algn="ctr">
                        <a:spcBef>
                          <a:spcPts val="0"/>
                        </a:spcBef>
                        <a:spcAft>
                          <a:spcPts val="0"/>
                        </a:spcAft>
                        <a:buNone/>
                      </a:pPr>
                      <a:r>
                        <a:rPr lang="en-GB" sz="1800" u="none" cap="none" strike="noStrike">
                          <a:solidFill>
                            <a:srgbClr val="93328E"/>
                          </a:solidFill>
                          <a:latin typeface="Roboto"/>
                          <a:ea typeface="Roboto"/>
                          <a:cs typeface="Roboto"/>
                          <a:sym typeface="Roboto"/>
                        </a:rPr>
                        <a:t>Stage</a:t>
                      </a:r>
                      <a:endParaRPr sz="1800" u="none" cap="none" strike="noStrike">
                        <a:solidFill>
                          <a:srgbClr val="93328E"/>
                        </a:solidFill>
                        <a:latin typeface="Roboto"/>
                        <a:ea typeface="Roboto"/>
                        <a:cs typeface="Roboto"/>
                        <a:sym typeface="Roboto"/>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c hMerge="1"/>
                <a:tc hMerge="1"/>
                <a:tc hMerge="1"/>
                <a:tc hMerge="1"/>
                <a:tc hMerge="1"/>
              </a:tr>
              <a:tr h="288000">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1</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2</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3</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4</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5</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6</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7</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8</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9</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latin typeface="Roboto"/>
                          <a:ea typeface="Roboto"/>
                          <a:cs typeface="Roboto"/>
                          <a:sym typeface="Roboto"/>
                        </a:rPr>
                        <a:t>10</a:t>
                      </a:r>
                      <a:endParaRPr b="0"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2</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3</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4</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5</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6</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7</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8</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9</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10</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11</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ctr">
                        <a:spcBef>
                          <a:spcPts val="0"/>
                        </a:spcBef>
                        <a:spcAft>
                          <a:spcPts val="0"/>
                        </a:spcAft>
                        <a:buNone/>
                      </a:pPr>
                      <a:r>
                        <a:rPr lang="en-GB" sz="800" u="none" cap="none" strike="noStrike">
                          <a:solidFill>
                            <a:srgbClr val="93328E"/>
                          </a:solidFill>
                          <a:latin typeface="Roboto"/>
                          <a:ea typeface="Roboto"/>
                          <a:cs typeface="Roboto"/>
                          <a:sym typeface="Roboto"/>
                        </a:rPr>
                        <a:t>12</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latin typeface="Roboto"/>
                        <a:ea typeface="Roboto"/>
                        <a:cs typeface="Roboto"/>
                        <a:sym typeface="Roboto"/>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4"/>
          <p:cNvSpPr txBox="1"/>
          <p:nvPr>
            <p:ph idx="1" type="body"/>
          </p:nvPr>
        </p:nvSpPr>
        <p:spPr>
          <a:xfrm>
            <a:off x="1153886" y="2155371"/>
            <a:ext cx="10199914" cy="4021592"/>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Clr>
                <a:srgbClr val="005892"/>
              </a:buClr>
              <a:buSzPts val="2800"/>
              <a:buNone/>
            </a:pPr>
            <a:r>
              <a:rPr lang="en-GB">
                <a:solidFill>
                  <a:srgbClr val="505759"/>
                </a:solidFill>
                <a:latin typeface="Roboto"/>
                <a:ea typeface="Roboto"/>
                <a:cs typeface="Roboto"/>
                <a:sym typeface="Roboto"/>
              </a:rPr>
              <a:t>The people who have already booked to see the show must sit together in their groups and cannot be separated.</a:t>
            </a:r>
            <a:endParaRPr/>
          </a:p>
          <a:p>
            <a:pPr indent="-50800" lvl="0" marL="228600" rtl="0" algn="l">
              <a:lnSpc>
                <a:spcPct val="90000"/>
              </a:lnSpc>
              <a:spcBef>
                <a:spcPts val="1000"/>
              </a:spcBef>
              <a:spcAft>
                <a:spcPts val="0"/>
              </a:spcAft>
              <a:buClr>
                <a:srgbClr val="005892"/>
              </a:buClr>
              <a:buSzPts val="2800"/>
              <a:buNone/>
            </a:pPr>
            <a:r>
              <a:t/>
            </a:r>
            <a:endParaRPr>
              <a:solidFill>
                <a:srgbClr val="505759"/>
              </a:solidFill>
              <a:latin typeface="Roboto"/>
              <a:ea typeface="Roboto"/>
              <a:cs typeface="Roboto"/>
              <a:sym typeface="Roboto"/>
            </a:endParaRPr>
          </a:p>
          <a:p>
            <a:pPr indent="0" lvl="0" marL="0" rtl="0" algn="l">
              <a:lnSpc>
                <a:spcPct val="90000"/>
              </a:lnSpc>
              <a:spcBef>
                <a:spcPts val="1000"/>
              </a:spcBef>
              <a:spcAft>
                <a:spcPts val="0"/>
              </a:spcAft>
              <a:buClr>
                <a:srgbClr val="005892"/>
              </a:buClr>
              <a:buSzPts val="2800"/>
              <a:buNone/>
            </a:pPr>
            <a:r>
              <a:rPr lang="en-GB">
                <a:solidFill>
                  <a:srgbClr val="505759"/>
                </a:solidFill>
                <a:latin typeface="Roboto"/>
                <a:ea typeface="Roboto"/>
                <a:cs typeface="Roboto"/>
                <a:sym typeface="Roboto"/>
              </a:rPr>
              <a:t>The following groups have currently made bookings:</a:t>
            </a:r>
            <a:endParaRPr>
              <a:solidFill>
                <a:srgbClr val="505759"/>
              </a:solidFill>
              <a:latin typeface="Roboto"/>
              <a:ea typeface="Roboto"/>
              <a:cs typeface="Roboto"/>
              <a:sym typeface="Roboto"/>
            </a:endParaRPr>
          </a:p>
          <a:p>
            <a:pPr indent="-50800" lvl="0" marL="228600" rtl="0" algn="l">
              <a:lnSpc>
                <a:spcPct val="90000"/>
              </a:lnSpc>
              <a:spcBef>
                <a:spcPts val="1000"/>
              </a:spcBef>
              <a:spcAft>
                <a:spcPts val="0"/>
              </a:spcAft>
              <a:buClr>
                <a:schemeClr val="dk1"/>
              </a:buClr>
              <a:buSzPts val="2800"/>
              <a:buNone/>
            </a:pPr>
            <a:r>
              <a:t/>
            </a:r>
            <a:endParaRPr>
              <a:solidFill>
                <a:srgbClr val="505759"/>
              </a:solidFill>
              <a:latin typeface="Roboto"/>
              <a:ea typeface="Roboto"/>
              <a:cs typeface="Roboto"/>
              <a:sym typeface="Roboto"/>
            </a:endParaRPr>
          </a:p>
          <a:p>
            <a:pPr indent="0" lvl="0" marL="0" rtl="0" algn="ctr">
              <a:lnSpc>
                <a:spcPct val="90000"/>
              </a:lnSpc>
              <a:spcBef>
                <a:spcPts val="1000"/>
              </a:spcBef>
              <a:spcAft>
                <a:spcPts val="0"/>
              </a:spcAft>
              <a:buClr>
                <a:srgbClr val="005892"/>
              </a:buClr>
              <a:buSzPts val="3600"/>
              <a:buNone/>
            </a:pPr>
            <a:r>
              <a:rPr b="1" lang="en-GB" sz="3600">
                <a:solidFill>
                  <a:srgbClr val="005892"/>
                </a:solidFill>
                <a:latin typeface="Roboto"/>
                <a:ea typeface="Roboto"/>
                <a:cs typeface="Roboto"/>
                <a:sym typeface="Roboto"/>
              </a:rPr>
              <a:t> </a:t>
            </a:r>
            <a:r>
              <a:rPr b="1" lang="en-GB" sz="3600">
                <a:solidFill>
                  <a:srgbClr val="93328E"/>
                </a:solidFill>
                <a:latin typeface="Roboto"/>
                <a:ea typeface="Roboto"/>
                <a:cs typeface="Roboto"/>
                <a:sym typeface="Roboto"/>
              </a:rPr>
              <a:t>2  2  3  5  6  2  1  3  1  4  4  5  8  10  3  5  6  4  4  2  </a:t>
            </a:r>
            <a:endParaRPr b="1">
              <a:solidFill>
                <a:srgbClr val="93328E"/>
              </a:solidFill>
              <a:latin typeface="Roboto"/>
              <a:ea typeface="Roboto"/>
              <a:cs typeface="Roboto"/>
              <a:sym typeface="Roboto"/>
            </a:endParaRPr>
          </a:p>
          <a:p>
            <a:pPr indent="-50800" lvl="0" marL="228600" rtl="0" algn="l">
              <a:lnSpc>
                <a:spcPct val="90000"/>
              </a:lnSpc>
              <a:spcBef>
                <a:spcPts val="1000"/>
              </a:spcBef>
              <a:spcAft>
                <a:spcPts val="0"/>
              </a:spcAft>
              <a:buClr>
                <a:schemeClr val="dk1"/>
              </a:buClr>
              <a:buSzPts val="2800"/>
              <a:buNone/>
            </a:pPr>
            <a:r>
              <a:t/>
            </a:r>
            <a:endParaRPr>
              <a:latin typeface="Roboto"/>
              <a:ea typeface="Roboto"/>
              <a:cs typeface="Roboto"/>
              <a:sym typeface="Roboto"/>
            </a:endParaRPr>
          </a:p>
          <a:p>
            <a:pPr indent="-50800" lvl="0" marL="228600" rtl="0" algn="l">
              <a:lnSpc>
                <a:spcPct val="90000"/>
              </a:lnSpc>
              <a:spcBef>
                <a:spcPts val="1000"/>
              </a:spcBef>
              <a:spcAft>
                <a:spcPts val="0"/>
              </a:spcAft>
              <a:buClr>
                <a:schemeClr val="dk1"/>
              </a:buClr>
              <a:buSzPts val="2800"/>
              <a:buNone/>
            </a:pPr>
            <a:r>
              <a:t/>
            </a:r>
            <a:endParaRPr>
              <a:solidFill>
                <a:srgbClr val="505759"/>
              </a:solidFill>
              <a:latin typeface="Roboto"/>
              <a:ea typeface="Roboto"/>
              <a:cs typeface="Roboto"/>
              <a:sym typeface="Roboto"/>
            </a:endParaRPr>
          </a:p>
          <a:p>
            <a:pPr indent="-50800" lvl="0" marL="228600" rtl="0" algn="l">
              <a:lnSpc>
                <a:spcPct val="90000"/>
              </a:lnSpc>
              <a:spcBef>
                <a:spcPts val="1000"/>
              </a:spcBef>
              <a:spcAft>
                <a:spcPts val="0"/>
              </a:spcAft>
              <a:buClr>
                <a:schemeClr val="dk1"/>
              </a:buClr>
              <a:buSzPts val="2800"/>
              <a:buNone/>
            </a:pPr>
            <a:r>
              <a:t/>
            </a:r>
            <a:endParaRPr>
              <a:solidFill>
                <a:srgbClr val="505759"/>
              </a:solidFill>
              <a:latin typeface="Roboto"/>
              <a:ea typeface="Roboto"/>
              <a:cs typeface="Roboto"/>
              <a:sym typeface="Roboto"/>
            </a:endParaRPr>
          </a:p>
        </p:txBody>
      </p:sp>
      <p:sp>
        <p:nvSpPr>
          <p:cNvPr id="116" name="Google Shape;116;p4"/>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Theatre Information</a:t>
            </a:r>
            <a:endParaRPr>
              <a:solidFill>
                <a:srgbClr val="93328E"/>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5"/>
          <p:cNvSpPr txBox="1"/>
          <p:nvPr>
            <p:ph idx="1" type="body"/>
          </p:nvPr>
        </p:nvSpPr>
        <p:spPr>
          <a:xfrm>
            <a:off x="1153887" y="1889760"/>
            <a:ext cx="5254534" cy="371856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Clr>
                <a:srgbClr val="505759"/>
              </a:buClr>
              <a:buSzPts val="3100"/>
              <a:buNone/>
            </a:pPr>
            <a:r>
              <a:rPr lang="en-GB" sz="3100">
                <a:solidFill>
                  <a:srgbClr val="505759"/>
                </a:solidFill>
                <a:latin typeface="Roboto"/>
                <a:ea typeface="Roboto"/>
                <a:cs typeface="Roboto"/>
                <a:sym typeface="Roboto"/>
              </a:rPr>
              <a:t>An algorithm is a process or set of rules which are to be followed in order to complete calculations or problem-solving operations. </a:t>
            </a:r>
            <a:endParaRPr sz="2000">
              <a:solidFill>
                <a:srgbClr val="505759"/>
              </a:solidFill>
              <a:latin typeface="Roboto"/>
              <a:ea typeface="Roboto"/>
              <a:cs typeface="Roboto"/>
              <a:sym typeface="Roboto"/>
            </a:endParaRPr>
          </a:p>
          <a:p>
            <a:pPr indent="-336550" lvl="0" marL="514350" rtl="0" algn="just">
              <a:lnSpc>
                <a:spcPct val="110000"/>
              </a:lnSpc>
              <a:spcBef>
                <a:spcPts val="1000"/>
              </a:spcBef>
              <a:spcAft>
                <a:spcPts val="0"/>
              </a:spcAft>
              <a:buClr>
                <a:schemeClr val="dk1"/>
              </a:buClr>
              <a:buSzPts val="2800"/>
              <a:buFont typeface="Calibri"/>
              <a:buNone/>
            </a:pPr>
            <a:r>
              <a:t/>
            </a:r>
            <a:endParaRPr b="1">
              <a:solidFill>
                <a:srgbClr val="505759"/>
              </a:solidFill>
            </a:endParaRPr>
          </a:p>
          <a:p>
            <a:pPr indent="-50800" lvl="0" marL="228600" rtl="0" algn="l">
              <a:lnSpc>
                <a:spcPct val="90000"/>
              </a:lnSpc>
              <a:spcBef>
                <a:spcPts val="1000"/>
              </a:spcBef>
              <a:spcAft>
                <a:spcPts val="0"/>
              </a:spcAft>
              <a:buClr>
                <a:schemeClr val="dk1"/>
              </a:buClr>
              <a:buSzPts val="2800"/>
              <a:buNone/>
            </a:pPr>
            <a:r>
              <a:t/>
            </a:r>
            <a:endParaRPr>
              <a:solidFill>
                <a:srgbClr val="505759"/>
              </a:solidFill>
            </a:endParaRPr>
          </a:p>
          <a:p>
            <a:pPr indent="-50800" lvl="0" marL="228600" rtl="0" algn="l">
              <a:lnSpc>
                <a:spcPct val="90000"/>
              </a:lnSpc>
              <a:spcBef>
                <a:spcPts val="1000"/>
              </a:spcBef>
              <a:spcAft>
                <a:spcPts val="0"/>
              </a:spcAft>
              <a:buClr>
                <a:schemeClr val="dk1"/>
              </a:buClr>
              <a:buSzPts val="2800"/>
              <a:buNone/>
            </a:pPr>
            <a:r>
              <a:t/>
            </a:r>
            <a:endParaRPr>
              <a:solidFill>
                <a:srgbClr val="505759"/>
              </a:solidFill>
            </a:endParaRPr>
          </a:p>
        </p:txBody>
      </p:sp>
      <p:sp>
        <p:nvSpPr>
          <p:cNvPr id="124" name="Google Shape;124;p5"/>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Algorithms</a:t>
            </a:r>
            <a:endParaRPr>
              <a:solidFill>
                <a:srgbClr val="93328E"/>
              </a:solidFill>
              <a:latin typeface="Roboto Medium"/>
              <a:ea typeface="Roboto Medium"/>
              <a:cs typeface="Roboto Medium"/>
              <a:sym typeface="Roboto Medium"/>
            </a:endParaRPr>
          </a:p>
        </p:txBody>
      </p:sp>
      <p:grpSp>
        <p:nvGrpSpPr>
          <p:cNvPr id="125" name="Google Shape;125;p5"/>
          <p:cNvGrpSpPr/>
          <p:nvPr/>
        </p:nvGrpSpPr>
        <p:grpSpPr>
          <a:xfrm>
            <a:off x="7039306" y="1783570"/>
            <a:ext cx="4186528" cy="3729431"/>
            <a:chOff x="630885" y="23350"/>
            <a:chExt cx="4186528" cy="3729431"/>
          </a:xfrm>
        </p:grpSpPr>
        <p:sp>
          <p:nvSpPr>
            <p:cNvPr id="126" name="Google Shape;126;p5"/>
            <p:cNvSpPr/>
            <p:nvPr/>
          </p:nvSpPr>
          <p:spPr>
            <a:xfrm rot="5400000">
              <a:off x="783532" y="662030"/>
              <a:ext cx="576155" cy="655932"/>
            </a:xfrm>
            <a:prstGeom prst="bentUpArrow">
              <a:avLst>
                <a:gd fmla="val 32840" name="adj1"/>
                <a:gd fmla="val 25000" name="adj2"/>
                <a:gd fmla="val 35780" name="adj3"/>
              </a:avLst>
            </a:prstGeom>
            <a:solidFill>
              <a:srgbClr val="DBCADA"/>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630885" y="23350"/>
              <a:ext cx="969906" cy="678902"/>
            </a:xfrm>
            <a:prstGeom prst="roundRect">
              <a:avLst>
                <a:gd fmla="val 16670" name="adj"/>
              </a:avLst>
            </a:prstGeom>
            <a:solidFill>
              <a:schemeClr val="lt1"/>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txBox="1"/>
            <p:nvPr/>
          </p:nvSpPr>
          <p:spPr>
            <a:xfrm>
              <a:off x="664032" y="56497"/>
              <a:ext cx="903612" cy="612608"/>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en-GB" sz="1600" u="none" cap="none" strike="noStrike">
                  <a:solidFill>
                    <a:srgbClr val="505759"/>
                  </a:solidFill>
                  <a:latin typeface="Roboto Light"/>
                  <a:ea typeface="Roboto Light"/>
                  <a:cs typeface="Roboto Light"/>
                  <a:sym typeface="Roboto Light"/>
                </a:rPr>
                <a:t>Problem</a:t>
              </a:r>
              <a:endParaRPr b="0" i="0" sz="1600" u="none" cap="none" strike="noStrike">
                <a:solidFill>
                  <a:srgbClr val="505759"/>
                </a:solidFill>
                <a:latin typeface="Roboto Light"/>
                <a:ea typeface="Roboto Light"/>
                <a:cs typeface="Roboto Light"/>
                <a:sym typeface="Roboto Light"/>
              </a:endParaRPr>
            </a:p>
          </p:txBody>
        </p:sp>
        <p:sp>
          <p:nvSpPr>
            <p:cNvPr id="129" name="Google Shape;129;p5"/>
            <p:cNvSpPr/>
            <p:nvPr/>
          </p:nvSpPr>
          <p:spPr>
            <a:xfrm>
              <a:off x="1600792" y="88099"/>
              <a:ext cx="705417" cy="5487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rot="5400000">
              <a:off x="1587687" y="1424662"/>
              <a:ext cx="576155" cy="655932"/>
            </a:xfrm>
            <a:prstGeom prst="bentUpArrow">
              <a:avLst>
                <a:gd fmla="val 32840" name="adj1"/>
                <a:gd fmla="val 25000" name="adj2"/>
                <a:gd fmla="val 35780" name="adj3"/>
              </a:avLst>
            </a:prstGeom>
            <a:solidFill>
              <a:srgbClr val="DBCADA"/>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1435041" y="785982"/>
              <a:ext cx="969906" cy="678902"/>
            </a:xfrm>
            <a:prstGeom prst="roundRect">
              <a:avLst>
                <a:gd fmla="val 16670" name="adj"/>
              </a:avLst>
            </a:prstGeom>
            <a:solidFill>
              <a:schemeClr val="lt1"/>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txBox="1"/>
            <p:nvPr/>
          </p:nvSpPr>
          <p:spPr>
            <a:xfrm>
              <a:off x="1468188" y="819129"/>
              <a:ext cx="903612" cy="612608"/>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en-GB" sz="1600" u="none" cap="none" strike="noStrike">
                  <a:solidFill>
                    <a:srgbClr val="505759"/>
                  </a:solidFill>
                  <a:latin typeface="Roboto Light"/>
                  <a:ea typeface="Roboto Light"/>
                  <a:cs typeface="Roboto Light"/>
                  <a:sym typeface="Roboto Light"/>
                </a:rPr>
                <a:t>Rule 1</a:t>
              </a:r>
              <a:endParaRPr b="0" i="0" sz="1600" u="none" cap="none" strike="noStrike">
                <a:solidFill>
                  <a:srgbClr val="505759"/>
                </a:solidFill>
                <a:latin typeface="Roboto Light"/>
                <a:ea typeface="Roboto Light"/>
                <a:cs typeface="Roboto Light"/>
                <a:sym typeface="Roboto Light"/>
              </a:endParaRPr>
            </a:p>
          </p:txBody>
        </p:sp>
        <p:sp>
          <p:nvSpPr>
            <p:cNvPr id="133" name="Google Shape;133;p5"/>
            <p:cNvSpPr/>
            <p:nvPr/>
          </p:nvSpPr>
          <p:spPr>
            <a:xfrm>
              <a:off x="2404947" y="850731"/>
              <a:ext cx="705417" cy="5487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rot="5400000">
              <a:off x="2391842" y="2187294"/>
              <a:ext cx="576155" cy="655932"/>
            </a:xfrm>
            <a:prstGeom prst="bentUpArrow">
              <a:avLst>
                <a:gd fmla="val 32840" name="adj1"/>
                <a:gd fmla="val 25000" name="adj2"/>
                <a:gd fmla="val 35780" name="adj3"/>
              </a:avLst>
            </a:prstGeom>
            <a:solidFill>
              <a:srgbClr val="DBCADA"/>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2239196" y="1548615"/>
              <a:ext cx="969906" cy="678902"/>
            </a:xfrm>
            <a:prstGeom prst="roundRect">
              <a:avLst>
                <a:gd fmla="val 16670" name="adj"/>
              </a:avLst>
            </a:prstGeom>
            <a:solidFill>
              <a:schemeClr val="lt1"/>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txBox="1"/>
            <p:nvPr/>
          </p:nvSpPr>
          <p:spPr>
            <a:xfrm>
              <a:off x="2272343" y="1581762"/>
              <a:ext cx="903612" cy="612608"/>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en-GB" sz="1600" u="none" cap="none" strike="noStrike">
                  <a:solidFill>
                    <a:srgbClr val="505759"/>
                  </a:solidFill>
                  <a:latin typeface="Roboto Light"/>
                  <a:ea typeface="Roboto Light"/>
                  <a:cs typeface="Roboto Light"/>
                  <a:sym typeface="Roboto Light"/>
                </a:rPr>
                <a:t>Rule 2</a:t>
              </a:r>
              <a:endParaRPr b="0" i="0" sz="1600" u="none" cap="none" strike="noStrike">
                <a:solidFill>
                  <a:srgbClr val="505759"/>
                </a:solidFill>
                <a:latin typeface="Roboto Light"/>
                <a:ea typeface="Roboto Light"/>
                <a:cs typeface="Roboto Light"/>
                <a:sym typeface="Roboto Light"/>
              </a:endParaRPr>
            </a:p>
          </p:txBody>
        </p:sp>
        <p:sp>
          <p:nvSpPr>
            <p:cNvPr id="137" name="Google Shape;137;p5"/>
            <p:cNvSpPr/>
            <p:nvPr/>
          </p:nvSpPr>
          <p:spPr>
            <a:xfrm>
              <a:off x="3209103" y="1613363"/>
              <a:ext cx="705417" cy="5487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rot="5400000">
              <a:off x="3195998" y="2949926"/>
              <a:ext cx="576155" cy="655932"/>
            </a:xfrm>
            <a:prstGeom prst="bentUpArrow">
              <a:avLst>
                <a:gd fmla="val 32840" name="adj1"/>
                <a:gd fmla="val 25000" name="adj2"/>
                <a:gd fmla="val 35780" name="adj3"/>
              </a:avLst>
            </a:prstGeom>
            <a:solidFill>
              <a:srgbClr val="DBCADA"/>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3043352" y="2311247"/>
              <a:ext cx="969906" cy="678902"/>
            </a:xfrm>
            <a:prstGeom prst="roundRect">
              <a:avLst>
                <a:gd fmla="val 16670" name="adj"/>
              </a:avLst>
            </a:prstGeom>
            <a:solidFill>
              <a:schemeClr val="lt1"/>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txBox="1"/>
            <p:nvPr/>
          </p:nvSpPr>
          <p:spPr>
            <a:xfrm>
              <a:off x="3076499" y="2344394"/>
              <a:ext cx="903612" cy="612608"/>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en-GB" sz="1600" u="none" cap="none" strike="noStrike">
                  <a:solidFill>
                    <a:srgbClr val="505759"/>
                  </a:solidFill>
                  <a:latin typeface="Roboto Light"/>
                  <a:ea typeface="Roboto Light"/>
                  <a:cs typeface="Roboto Light"/>
                  <a:sym typeface="Roboto Light"/>
                </a:rPr>
                <a:t>Etc…</a:t>
              </a:r>
              <a:endParaRPr b="0" i="0" sz="1600" u="none" cap="none" strike="noStrike">
                <a:solidFill>
                  <a:srgbClr val="505759"/>
                </a:solidFill>
                <a:latin typeface="Roboto Light"/>
                <a:ea typeface="Roboto Light"/>
                <a:cs typeface="Roboto Light"/>
                <a:sym typeface="Roboto Light"/>
              </a:endParaRPr>
            </a:p>
          </p:txBody>
        </p:sp>
        <p:sp>
          <p:nvSpPr>
            <p:cNvPr id="141" name="Google Shape;141;p5"/>
            <p:cNvSpPr/>
            <p:nvPr/>
          </p:nvSpPr>
          <p:spPr>
            <a:xfrm>
              <a:off x="4013258" y="2375995"/>
              <a:ext cx="705417" cy="5487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3847507" y="3073879"/>
              <a:ext cx="969906" cy="678902"/>
            </a:xfrm>
            <a:prstGeom prst="roundRect">
              <a:avLst>
                <a:gd fmla="val 16670" name="adj"/>
              </a:avLst>
            </a:prstGeom>
            <a:solidFill>
              <a:schemeClr val="lt1"/>
            </a:solidFill>
            <a:ln cap="flat" cmpd="sng" w="12700">
              <a:solidFill>
                <a:srgbClr val="832B7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txBox="1"/>
            <p:nvPr/>
          </p:nvSpPr>
          <p:spPr>
            <a:xfrm>
              <a:off x="3880654" y="3107026"/>
              <a:ext cx="903612" cy="612608"/>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None/>
              </a:pPr>
              <a:r>
                <a:rPr b="0" i="0" lang="en-GB" sz="1600" u="none" cap="none" strike="noStrike">
                  <a:solidFill>
                    <a:srgbClr val="505759"/>
                  </a:solidFill>
                  <a:latin typeface="Roboto Light"/>
                  <a:ea typeface="Roboto Light"/>
                  <a:cs typeface="Roboto Light"/>
                  <a:sym typeface="Roboto Light"/>
                </a:rPr>
                <a:t>Solution</a:t>
              </a:r>
              <a:endParaRPr b="0" i="0" sz="1600" u="none" cap="none" strike="noStrike">
                <a:solidFill>
                  <a:srgbClr val="505759"/>
                </a:solidFill>
                <a:latin typeface="Roboto Light"/>
                <a:ea typeface="Roboto Light"/>
                <a:cs typeface="Roboto Light"/>
                <a:sym typeface="Roboto 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6"/>
          <p:cNvSpPr txBox="1"/>
          <p:nvPr>
            <p:ph idx="1" type="body"/>
          </p:nvPr>
        </p:nvSpPr>
        <p:spPr>
          <a:xfrm>
            <a:off x="1153886" y="1690688"/>
            <a:ext cx="9993085" cy="4184332"/>
          </a:xfrm>
          <a:prstGeom prst="rect">
            <a:avLst/>
          </a:prstGeom>
          <a:noFill/>
          <a:ln>
            <a:noFill/>
          </a:ln>
        </p:spPr>
        <p:txBody>
          <a:bodyPr anchorCtr="0" anchor="t" bIns="45700" lIns="0" spcFirstLastPara="1" rIns="91425" wrap="square" tIns="45700">
            <a:normAutofit/>
          </a:bodyPr>
          <a:lstStyle/>
          <a:p>
            <a:pPr indent="0" lvl="0" marL="0" rtl="0" algn="just">
              <a:lnSpc>
                <a:spcPct val="90000"/>
              </a:lnSpc>
              <a:spcBef>
                <a:spcPts val="0"/>
              </a:spcBef>
              <a:spcAft>
                <a:spcPts val="0"/>
              </a:spcAft>
              <a:buClr>
                <a:srgbClr val="505759"/>
              </a:buClr>
              <a:buSzPts val="2029"/>
              <a:buNone/>
            </a:pPr>
            <a:r>
              <a:rPr lang="en-GB" sz="2029">
                <a:solidFill>
                  <a:srgbClr val="505759"/>
                </a:solidFill>
                <a:latin typeface="Roboto"/>
                <a:ea typeface="Roboto"/>
                <a:cs typeface="Roboto"/>
                <a:sym typeface="Roboto"/>
              </a:rPr>
              <a:t>You must seat each audience group in the order they are booked.</a:t>
            </a:r>
            <a:endParaRPr/>
          </a:p>
          <a:p>
            <a:pPr indent="0" lvl="0" marL="0" rtl="0" algn="just">
              <a:lnSpc>
                <a:spcPct val="90000"/>
              </a:lnSpc>
              <a:spcBef>
                <a:spcPts val="1000"/>
              </a:spcBef>
              <a:spcAft>
                <a:spcPts val="0"/>
              </a:spcAft>
              <a:buClr>
                <a:schemeClr val="dk1"/>
              </a:buClr>
              <a:buSzPts val="2030"/>
              <a:buNone/>
            </a:pPr>
            <a:r>
              <a:t/>
            </a:r>
            <a:endParaRPr sz="2029">
              <a:solidFill>
                <a:srgbClr val="505759"/>
              </a:solidFill>
              <a:latin typeface="Roboto"/>
              <a:ea typeface="Roboto"/>
              <a:cs typeface="Roboto"/>
              <a:sym typeface="Roboto"/>
            </a:endParaRPr>
          </a:p>
          <a:p>
            <a:pPr indent="0" lvl="0" marL="0" rtl="0" algn="just">
              <a:lnSpc>
                <a:spcPct val="90000"/>
              </a:lnSpc>
              <a:spcBef>
                <a:spcPts val="1000"/>
              </a:spcBef>
              <a:spcAft>
                <a:spcPts val="0"/>
              </a:spcAft>
              <a:buClr>
                <a:srgbClr val="505759"/>
              </a:buClr>
              <a:buSzPts val="2029"/>
              <a:buNone/>
            </a:pPr>
            <a:r>
              <a:rPr lang="en-GB" sz="2029">
                <a:solidFill>
                  <a:srgbClr val="505759"/>
                </a:solidFill>
                <a:latin typeface="Roboto"/>
                <a:ea typeface="Roboto"/>
                <a:cs typeface="Roboto"/>
                <a:sym typeface="Roboto"/>
              </a:rPr>
              <a:t>Always start from the left hand side of the rows and work from the first row, backwards.</a:t>
            </a:r>
            <a:endParaRPr/>
          </a:p>
          <a:p>
            <a:pPr indent="0" lvl="0" marL="0" rtl="0" algn="just">
              <a:lnSpc>
                <a:spcPct val="90000"/>
              </a:lnSpc>
              <a:spcBef>
                <a:spcPts val="1000"/>
              </a:spcBef>
              <a:spcAft>
                <a:spcPts val="0"/>
              </a:spcAft>
              <a:buClr>
                <a:schemeClr val="dk1"/>
              </a:buClr>
              <a:buSzPts val="2030"/>
              <a:buNone/>
            </a:pPr>
            <a:r>
              <a:t/>
            </a:r>
            <a:endParaRPr sz="2029">
              <a:solidFill>
                <a:srgbClr val="505759"/>
              </a:solidFill>
              <a:latin typeface="Roboto"/>
              <a:ea typeface="Roboto"/>
              <a:cs typeface="Roboto"/>
              <a:sym typeface="Roboto"/>
            </a:endParaRPr>
          </a:p>
          <a:p>
            <a:pPr indent="-514350" lvl="0" marL="514350" rtl="0" algn="just">
              <a:lnSpc>
                <a:spcPct val="90000"/>
              </a:lnSpc>
              <a:spcBef>
                <a:spcPts val="1000"/>
              </a:spcBef>
              <a:spcAft>
                <a:spcPts val="0"/>
              </a:spcAft>
              <a:buClr>
                <a:srgbClr val="505759"/>
              </a:buClr>
              <a:buSzPts val="2029"/>
              <a:buFont typeface="Calibri"/>
              <a:buAutoNum type="arabicPeriod"/>
            </a:pPr>
            <a:r>
              <a:rPr lang="en-GB" sz="2029">
                <a:solidFill>
                  <a:srgbClr val="505759"/>
                </a:solidFill>
                <a:latin typeface="Roboto"/>
                <a:ea typeface="Roboto"/>
                <a:cs typeface="Roboto"/>
                <a:sym typeface="Roboto"/>
              </a:rPr>
              <a:t>Take the first group size. Place it in the first row, starting from the left hand side. </a:t>
            </a:r>
            <a:endParaRPr/>
          </a:p>
          <a:p>
            <a:pPr indent="-514350" lvl="0" marL="514350" rtl="0" algn="just">
              <a:lnSpc>
                <a:spcPct val="90000"/>
              </a:lnSpc>
              <a:spcBef>
                <a:spcPts val="1000"/>
              </a:spcBef>
              <a:spcAft>
                <a:spcPts val="0"/>
              </a:spcAft>
              <a:buClr>
                <a:srgbClr val="505759"/>
              </a:buClr>
              <a:buSzPts val="2029"/>
              <a:buFont typeface="Calibri"/>
              <a:buAutoNum type="arabicPeriod"/>
            </a:pPr>
            <a:r>
              <a:rPr lang="en-GB" sz="2029">
                <a:solidFill>
                  <a:srgbClr val="505759"/>
                </a:solidFill>
                <a:latin typeface="Roboto"/>
                <a:ea typeface="Roboto"/>
                <a:cs typeface="Roboto"/>
                <a:sym typeface="Roboto"/>
              </a:rPr>
              <a:t>Take the next group size. Look to see if there is enough room for it in the first row immediately after the previous entry. If there is, place the group in this row, starting from the left hand side. If not, put it in the next row.</a:t>
            </a:r>
            <a:endParaRPr/>
          </a:p>
          <a:p>
            <a:pPr indent="-514350" lvl="0" marL="514350" rtl="0" algn="just">
              <a:lnSpc>
                <a:spcPct val="90000"/>
              </a:lnSpc>
              <a:spcBef>
                <a:spcPts val="1000"/>
              </a:spcBef>
              <a:spcAft>
                <a:spcPts val="0"/>
              </a:spcAft>
              <a:buClr>
                <a:srgbClr val="505759"/>
              </a:buClr>
              <a:buSzPts val="2029"/>
              <a:buFont typeface="Calibri"/>
              <a:buAutoNum type="arabicPeriod"/>
            </a:pPr>
            <a:r>
              <a:rPr lang="en-GB" sz="2029">
                <a:solidFill>
                  <a:srgbClr val="505759"/>
                </a:solidFill>
                <a:latin typeface="Roboto"/>
                <a:ea typeface="Roboto"/>
                <a:cs typeface="Roboto"/>
                <a:sym typeface="Roboto"/>
              </a:rPr>
              <a:t>Continue the algorithm so that every person who has already booked has been allocated a seat.</a:t>
            </a:r>
            <a:endParaRPr/>
          </a:p>
          <a:p>
            <a:pPr indent="-389890" lvl="0" marL="514350" rtl="0" algn="just">
              <a:lnSpc>
                <a:spcPct val="90000"/>
              </a:lnSpc>
              <a:spcBef>
                <a:spcPts val="1000"/>
              </a:spcBef>
              <a:spcAft>
                <a:spcPts val="0"/>
              </a:spcAft>
              <a:buClr>
                <a:schemeClr val="dk1"/>
              </a:buClr>
              <a:buSzPts val="1960"/>
              <a:buFont typeface="Calibri"/>
              <a:buNone/>
            </a:pPr>
            <a:r>
              <a:t/>
            </a:r>
            <a:endParaRPr b="1" sz="1960">
              <a:solidFill>
                <a:srgbClr val="505759"/>
              </a:solidFill>
              <a:latin typeface="Roboto"/>
              <a:ea typeface="Roboto"/>
              <a:cs typeface="Roboto"/>
              <a:sym typeface="Roboto"/>
            </a:endParaRPr>
          </a:p>
          <a:p>
            <a:pPr indent="-104140" lvl="0" marL="228600" rtl="0" algn="l">
              <a:lnSpc>
                <a:spcPct val="70000"/>
              </a:lnSpc>
              <a:spcBef>
                <a:spcPts val="1000"/>
              </a:spcBef>
              <a:spcAft>
                <a:spcPts val="0"/>
              </a:spcAft>
              <a:buClr>
                <a:schemeClr val="dk1"/>
              </a:buClr>
              <a:buSzPts val="1960"/>
              <a:buNone/>
            </a:pPr>
            <a:r>
              <a:t/>
            </a:r>
            <a:endParaRPr sz="1960">
              <a:solidFill>
                <a:srgbClr val="505759"/>
              </a:solidFill>
              <a:latin typeface="Roboto"/>
              <a:ea typeface="Roboto"/>
              <a:cs typeface="Roboto"/>
              <a:sym typeface="Roboto"/>
            </a:endParaRPr>
          </a:p>
          <a:p>
            <a:pPr indent="-104140" lvl="0" marL="228600" rtl="0" algn="l">
              <a:lnSpc>
                <a:spcPct val="70000"/>
              </a:lnSpc>
              <a:spcBef>
                <a:spcPts val="1000"/>
              </a:spcBef>
              <a:spcAft>
                <a:spcPts val="0"/>
              </a:spcAft>
              <a:buClr>
                <a:schemeClr val="dk1"/>
              </a:buClr>
              <a:buSzPts val="1960"/>
              <a:buNone/>
            </a:pPr>
            <a:r>
              <a:t/>
            </a:r>
            <a:endParaRPr sz="1960">
              <a:solidFill>
                <a:srgbClr val="505759"/>
              </a:solidFill>
              <a:latin typeface="Roboto"/>
              <a:ea typeface="Roboto"/>
              <a:cs typeface="Roboto"/>
              <a:sym typeface="Roboto"/>
            </a:endParaRPr>
          </a:p>
        </p:txBody>
      </p:sp>
      <p:sp>
        <p:nvSpPr>
          <p:cNvPr id="151" name="Google Shape;151;p6"/>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The First Fit Algorithm</a:t>
            </a:r>
            <a:endParaRPr>
              <a:solidFill>
                <a:srgbClr val="93328E"/>
              </a:solidFill>
              <a:latin typeface="Roboto Medium"/>
              <a:ea typeface="Roboto Medium"/>
              <a:cs typeface="Roboto Medium"/>
              <a:sym typeface="Robo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g856616a7b9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9900FF"/>
                </a:solidFill>
              </a:rPr>
              <a:t>Have a go at using the first fit algorithm before you see the next slide.</a:t>
            </a:r>
            <a:endParaRPr>
              <a:solidFill>
                <a:srgbClr val="9900FF"/>
              </a:solidFill>
            </a:endParaRPr>
          </a:p>
        </p:txBody>
      </p:sp>
      <p:sp>
        <p:nvSpPr>
          <p:cNvPr id="158" name="Google Shape;158;g856616a7b9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7"/>
          <p:cNvSpPr txBox="1"/>
          <p:nvPr/>
        </p:nvSpPr>
        <p:spPr>
          <a:xfrm>
            <a:off x="8327609" y="2638538"/>
            <a:ext cx="332372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rgbClr val="505759"/>
                </a:solidFill>
                <a:latin typeface="Roboto"/>
                <a:ea typeface="Roboto"/>
                <a:cs typeface="Roboto"/>
                <a:sym typeface="Roboto"/>
              </a:rPr>
              <a:t>The minimum amount of rows required for this algorithm is nine.</a:t>
            </a:r>
            <a:endParaRPr sz="2800">
              <a:solidFill>
                <a:srgbClr val="505759"/>
              </a:solidFill>
              <a:latin typeface="Roboto"/>
              <a:ea typeface="Roboto"/>
              <a:cs typeface="Roboto"/>
              <a:sym typeface="Roboto"/>
            </a:endParaRPr>
          </a:p>
        </p:txBody>
      </p:sp>
      <p:sp>
        <p:nvSpPr>
          <p:cNvPr id="166" name="Google Shape;166;p7"/>
          <p:cNvSpPr txBox="1"/>
          <p:nvPr/>
        </p:nvSpPr>
        <p:spPr>
          <a:xfrm>
            <a:off x="1042681" y="2006815"/>
            <a:ext cx="2876203"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505759"/>
                </a:solidFill>
                <a:latin typeface="Roboto"/>
                <a:ea typeface="Roboto"/>
                <a:cs typeface="Roboto"/>
                <a:sym typeface="Roboto"/>
              </a:rPr>
              <a:t>Order of groups:</a:t>
            </a:r>
            <a:endParaRPr/>
          </a:p>
          <a:p>
            <a:pPr indent="0" lvl="0" marL="0" marR="0" rtl="0" algn="l">
              <a:spcBef>
                <a:spcPts val="0"/>
              </a:spcBef>
              <a:spcAft>
                <a:spcPts val="0"/>
              </a:spcAft>
              <a:buNone/>
            </a:pPr>
            <a:r>
              <a:t/>
            </a:r>
            <a:endParaRPr sz="2800">
              <a:solidFill>
                <a:srgbClr val="505759"/>
              </a:solidFill>
              <a:latin typeface="Roboto"/>
              <a:ea typeface="Roboto"/>
              <a:cs typeface="Roboto"/>
              <a:sym typeface="Roboto"/>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2, 2, 3, 5, 6,</a:t>
            </a:r>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2, 1, 3, 1, 4,</a:t>
            </a:r>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4, 5, 8, 10, 3,</a:t>
            </a:r>
            <a:endParaRPr/>
          </a:p>
          <a:p>
            <a:pPr indent="0" lvl="0" marL="0" marR="0" rtl="0" algn="l">
              <a:spcBef>
                <a:spcPts val="0"/>
              </a:spcBef>
              <a:spcAft>
                <a:spcPts val="0"/>
              </a:spcAft>
              <a:buNone/>
            </a:pPr>
            <a:r>
              <a:rPr lang="en-GB" sz="2800">
                <a:solidFill>
                  <a:srgbClr val="505759"/>
                </a:solidFill>
                <a:latin typeface="Roboto"/>
                <a:ea typeface="Roboto"/>
                <a:cs typeface="Roboto"/>
                <a:sym typeface="Roboto"/>
              </a:rPr>
              <a:t>5, 6, 4, 4, 2</a:t>
            </a:r>
            <a:endParaRPr/>
          </a:p>
          <a:p>
            <a:pPr indent="0" lvl="0" marL="0" marR="0" rtl="0" algn="l">
              <a:spcBef>
                <a:spcPts val="0"/>
              </a:spcBef>
              <a:spcAft>
                <a:spcPts val="0"/>
              </a:spcAft>
              <a:buNone/>
            </a:pPr>
            <a:r>
              <a:t/>
            </a:r>
            <a:endParaRPr sz="2800" u="sng">
              <a:solidFill>
                <a:srgbClr val="505759"/>
              </a:solidFill>
              <a:latin typeface="Roboto"/>
              <a:ea typeface="Roboto"/>
              <a:cs typeface="Roboto"/>
              <a:sym typeface="Roboto"/>
            </a:endParaRPr>
          </a:p>
        </p:txBody>
      </p:sp>
      <p:graphicFrame>
        <p:nvGraphicFramePr>
          <p:cNvPr id="167" name="Google Shape;167;p7"/>
          <p:cNvGraphicFramePr/>
          <p:nvPr/>
        </p:nvGraphicFramePr>
        <p:xfrm>
          <a:off x="3764348" y="1667845"/>
          <a:ext cx="3000000" cy="3000000"/>
        </p:xfrm>
        <a:graphic>
          <a:graphicData uri="http://schemas.openxmlformats.org/drawingml/2006/table">
            <a:tbl>
              <a:tblPr bandRow="1" firstRow="1">
                <a:noFill/>
                <a:tableStyleId>{4DA4BE9F-65D8-4120-887C-775527A54922}</a:tableStyleId>
              </a:tblPr>
              <a:tblGrid>
                <a:gridCol w="432000"/>
                <a:gridCol w="432000"/>
                <a:gridCol w="432000"/>
                <a:gridCol w="432000"/>
                <a:gridCol w="432000"/>
                <a:gridCol w="432000"/>
                <a:gridCol w="432000"/>
                <a:gridCol w="432000"/>
                <a:gridCol w="432000"/>
                <a:gridCol w="432000"/>
              </a:tblGrid>
              <a:tr h="342000">
                <a:tc>
                  <a:txBody>
                    <a:bodyPr/>
                    <a:lstStyle/>
                    <a:p>
                      <a:pPr indent="0" lvl="0" marL="0" marR="0" rtl="0" algn="ctr">
                        <a:spcBef>
                          <a:spcPts val="0"/>
                        </a:spcBef>
                        <a:spcAft>
                          <a:spcPts val="0"/>
                        </a:spcAft>
                        <a:buNone/>
                      </a:pPr>
                      <a:r>
                        <a:rPr b="0" lang="en-GB" sz="800" u="none" cap="none" strike="noStrike">
                          <a:solidFill>
                            <a:srgbClr val="93328E"/>
                          </a:solidFill>
                        </a:rPr>
                        <a:t>1</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2</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3</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4</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5</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6</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7</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8</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9</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n-GB" sz="800" u="none" cap="none" strike="noStrike">
                          <a:solidFill>
                            <a:srgbClr val="93328E"/>
                          </a:solidFill>
                        </a:rPr>
                        <a:t>10</a:t>
                      </a:r>
                      <a:endParaRPr b="0"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000">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800" u="none" cap="none" strike="noStrike">
                        <a:solidFill>
                          <a:srgbClr val="93328E"/>
                        </a:solidFill>
                      </a:endParaRPr>
                    </a:p>
                  </a:txBody>
                  <a:tcPr marT="45725" marB="45725" marR="45725" marL="4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8" name="Google Shape;168;p7"/>
          <p:cNvSpPr/>
          <p:nvPr/>
        </p:nvSpPr>
        <p:spPr>
          <a:xfrm>
            <a:off x="3768770" y="1668828"/>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7"/>
          <p:cNvSpPr/>
          <p:nvPr/>
        </p:nvSpPr>
        <p:spPr>
          <a:xfrm>
            <a:off x="5498082" y="1669788"/>
            <a:ext cx="129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7"/>
          <p:cNvSpPr/>
          <p:nvPr/>
        </p:nvSpPr>
        <p:spPr>
          <a:xfrm>
            <a:off x="3768770" y="2353564"/>
            <a:ext cx="259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7"/>
          <p:cNvSpPr/>
          <p:nvPr/>
        </p:nvSpPr>
        <p:spPr>
          <a:xfrm>
            <a:off x="7652348" y="1667845"/>
            <a:ext cx="43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7"/>
          <p:cNvSpPr/>
          <p:nvPr/>
        </p:nvSpPr>
        <p:spPr>
          <a:xfrm>
            <a:off x="3762483" y="2691389"/>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7"/>
          <p:cNvSpPr/>
          <p:nvPr/>
        </p:nvSpPr>
        <p:spPr>
          <a:xfrm>
            <a:off x="4632770" y="1669788"/>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7"/>
          <p:cNvSpPr/>
          <p:nvPr/>
        </p:nvSpPr>
        <p:spPr>
          <a:xfrm>
            <a:off x="3765137" y="2005610"/>
            <a:ext cx="216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7"/>
          <p:cNvSpPr/>
          <p:nvPr/>
        </p:nvSpPr>
        <p:spPr>
          <a:xfrm>
            <a:off x="6792770" y="1671731"/>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7"/>
          <p:cNvSpPr/>
          <p:nvPr/>
        </p:nvSpPr>
        <p:spPr>
          <a:xfrm>
            <a:off x="5925137" y="2005418"/>
            <a:ext cx="129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7"/>
          <p:cNvSpPr/>
          <p:nvPr/>
        </p:nvSpPr>
        <p:spPr>
          <a:xfrm>
            <a:off x="6360770" y="2353936"/>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7"/>
          <p:cNvSpPr/>
          <p:nvPr/>
        </p:nvSpPr>
        <p:spPr>
          <a:xfrm>
            <a:off x="7225817" y="2006157"/>
            <a:ext cx="43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7"/>
          <p:cNvSpPr/>
          <p:nvPr/>
        </p:nvSpPr>
        <p:spPr>
          <a:xfrm>
            <a:off x="5489504" y="2691389"/>
            <a:ext cx="216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
          <p:cNvSpPr/>
          <p:nvPr/>
        </p:nvSpPr>
        <p:spPr>
          <a:xfrm>
            <a:off x="3761798" y="3031722"/>
            <a:ext cx="345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7"/>
          <p:cNvSpPr/>
          <p:nvPr/>
        </p:nvSpPr>
        <p:spPr>
          <a:xfrm>
            <a:off x="3768770" y="3375479"/>
            <a:ext cx="432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7"/>
          <p:cNvSpPr/>
          <p:nvPr/>
        </p:nvSpPr>
        <p:spPr>
          <a:xfrm>
            <a:off x="3768770" y="3717821"/>
            <a:ext cx="1296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7"/>
          <p:cNvSpPr/>
          <p:nvPr/>
        </p:nvSpPr>
        <p:spPr>
          <a:xfrm>
            <a:off x="5057798" y="3713147"/>
            <a:ext cx="2160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7"/>
          <p:cNvSpPr/>
          <p:nvPr/>
        </p:nvSpPr>
        <p:spPr>
          <a:xfrm>
            <a:off x="3763073" y="4061578"/>
            <a:ext cx="2592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7"/>
          <p:cNvSpPr/>
          <p:nvPr/>
        </p:nvSpPr>
        <p:spPr>
          <a:xfrm>
            <a:off x="6359714" y="4065495"/>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7"/>
          <p:cNvSpPr/>
          <p:nvPr/>
        </p:nvSpPr>
        <p:spPr>
          <a:xfrm>
            <a:off x="3768770" y="4407106"/>
            <a:ext cx="1728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7"/>
          <p:cNvSpPr/>
          <p:nvPr/>
        </p:nvSpPr>
        <p:spPr>
          <a:xfrm>
            <a:off x="7219823" y="3036013"/>
            <a:ext cx="864000" cy="342000"/>
          </a:xfrm>
          <a:prstGeom prst="rect">
            <a:avLst/>
          </a:prstGeom>
          <a:solidFill>
            <a:srgbClr val="93328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88" name="Google Shape;188;p7"/>
          <p:cNvCxnSpPr/>
          <p:nvPr/>
        </p:nvCxnSpPr>
        <p:spPr>
          <a:xfrm flipH="1" rot="2700000">
            <a:off x="1249000" y="294222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89" name="Google Shape;189;p7"/>
          <p:cNvCxnSpPr/>
          <p:nvPr/>
        </p:nvCxnSpPr>
        <p:spPr>
          <a:xfrm flipH="1" rot="2700000">
            <a:off x="1239417" y="3370024"/>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0" name="Google Shape;190;p7"/>
          <p:cNvCxnSpPr/>
          <p:nvPr/>
        </p:nvCxnSpPr>
        <p:spPr>
          <a:xfrm flipH="1" rot="2700000">
            <a:off x="1574121" y="339608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1" name="Google Shape;191;p7"/>
          <p:cNvCxnSpPr/>
          <p:nvPr/>
        </p:nvCxnSpPr>
        <p:spPr>
          <a:xfrm flipH="1" rot="2700000">
            <a:off x="1233106" y="379613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2" name="Google Shape;192;p7"/>
          <p:cNvCxnSpPr/>
          <p:nvPr/>
        </p:nvCxnSpPr>
        <p:spPr>
          <a:xfrm flipH="1" rot="2700000">
            <a:off x="1574122" y="294575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3" name="Google Shape;193;p7"/>
          <p:cNvCxnSpPr/>
          <p:nvPr/>
        </p:nvCxnSpPr>
        <p:spPr>
          <a:xfrm flipH="1" rot="2700000">
            <a:off x="1952926" y="379484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4" name="Google Shape;194;p7"/>
          <p:cNvCxnSpPr/>
          <p:nvPr/>
        </p:nvCxnSpPr>
        <p:spPr>
          <a:xfrm flipH="1" rot="2700000">
            <a:off x="1940968" y="2936619"/>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5" name="Google Shape;195;p7"/>
          <p:cNvCxnSpPr/>
          <p:nvPr/>
        </p:nvCxnSpPr>
        <p:spPr>
          <a:xfrm flipH="1" rot="2700000">
            <a:off x="2378288" y="3802102"/>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6" name="Google Shape;196;p7"/>
          <p:cNvCxnSpPr/>
          <p:nvPr/>
        </p:nvCxnSpPr>
        <p:spPr>
          <a:xfrm flipH="1" rot="2700000">
            <a:off x="2318072" y="4216679"/>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7" name="Google Shape;197;p7"/>
          <p:cNvCxnSpPr/>
          <p:nvPr/>
        </p:nvCxnSpPr>
        <p:spPr>
          <a:xfrm flipH="1" rot="2700000">
            <a:off x="1940969" y="4243376"/>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8" name="Google Shape;198;p7"/>
          <p:cNvCxnSpPr/>
          <p:nvPr/>
        </p:nvCxnSpPr>
        <p:spPr>
          <a:xfrm flipH="1" rot="2700000">
            <a:off x="2843799" y="3819000"/>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199" name="Google Shape;199;p7"/>
          <p:cNvCxnSpPr/>
          <p:nvPr/>
        </p:nvCxnSpPr>
        <p:spPr>
          <a:xfrm flipH="1" rot="2700000">
            <a:off x="2294429" y="339608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0" name="Google Shape;200;p7"/>
          <p:cNvCxnSpPr/>
          <p:nvPr/>
        </p:nvCxnSpPr>
        <p:spPr>
          <a:xfrm flipH="1" rot="2700000">
            <a:off x="2307391" y="2936619"/>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1" name="Google Shape;201;p7"/>
          <p:cNvCxnSpPr/>
          <p:nvPr/>
        </p:nvCxnSpPr>
        <p:spPr>
          <a:xfrm flipH="1" rot="2700000">
            <a:off x="1952928" y="3385903"/>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2" name="Google Shape;202;p7"/>
          <p:cNvCxnSpPr/>
          <p:nvPr/>
        </p:nvCxnSpPr>
        <p:spPr>
          <a:xfrm flipH="1" rot="2700000">
            <a:off x="1583362" y="3807924"/>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3" name="Google Shape;203;p7"/>
          <p:cNvCxnSpPr/>
          <p:nvPr/>
        </p:nvCxnSpPr>
        <p:spPr>
          <a:xfrm flipH="1" rot="2700000">
            <a:off x="2637751" y="4243377"/>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4" name="Google Shape;204;p7"/>
          <p:cNvCxnSpPr/>
          <p:nvPr/>
        </p:nvCxnSpPr>
        <p:spPr>
          <a:xfrm flipH="1" rot="2700000">
            <a:off x="1579584" y="4232300"/>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5" name="Google Shape;205;p7"/>
          <p:cNvCxnSpPr/>
          <p:nvPr/>
        </p:nvCxnSpPr>
        <p:spPr>
          <a:xfrm flipH="1" rot="2700000">
            <a:off x="2644601" y="3370025"/>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6" name="Google Shape;206;p7"/>
          <p:cNvCxnSpPr/>
          <p:nvPr/>
        </p:nvCxnSpPr>
        <p:spPr>
          <a:xfrm flipH="1" rot="2700000">
            <a:off x="1247296" y="4216678"/>
            <a:ext cx="16624" cy="360000"/>
          </a:xfrm>
          <a:prstGeom prst="straightConnector1">
            <a:avLst/>
          </a:prstGeom>
          <a:noFill/>
          <a:ln cap="flat" cmpd="sng" w="28575">
            <a:solidFill>
              <a:srgbClr val="93328E"/>
            </a:solidFill>
            <a:prstDash val="solid"/>
            <a:miter lim="800000"/>
            <a:headEnd len="sm" w="sm" type="none"/>
            <a:tailEnd len="sm" w="sm" type="none"/>
          </a:ln>
        </p:spPr>
      </p:cxnSp>
      <p:cxnSp>
        <p:nvCxnSpPr>
          <p:cNvPr id="207" name="Google Shape;207;p7"/>
          <p:cNvCxnSpPr/>
          <p:nvPr/>
        </p:nvCxnSpPr>
        <p:spPr>
          <a:xfrm flipH="1" rot="2700000">
            <a:off x="2651451" y="2951311"/>
            <a:ext cx="16624" cy="360000"/>
          </a:xfrm>
          <a:prstGeom prst="straightConnector1">
            <a:avLst/>
          </a:prstGeom>
          <a:noFill/>
          <a:ln cap="flat" cmpd="sng" w="28575">
            <a:solidFill>
              <a:srgbClr val="93328E"/>
            </a:solidFill>
            <a:prstDash val="solid"/>
            <a:miter lim="800000"/>
            <a:headEnd len="sm" w="sm" type="none"/>
            <a:tailEnd len="sm" w="sm" type="none"/>
          </a:ln>
        </p:spPr>
      </p:cxnSp>
      <p:sp>
        <p:nvSpPr>
          <p:cNvPr id="208" name="Google Shape;208;p7"/>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The First Fit Algorithm</a:t>
            </a:r>
            <a:endParaRPr>
              <a:solidFill>
                <a:srgbClr val="93328E"/>
              </a:solidFill>
              <a:latin typeface="Roboto Medium"/>
              <a:ea typeface="Roboto Medium"/>
              <a:cs typeface="Roboto Medium"/>
              <a:sym typeface="Roboto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8"/>
          <p:cNvSpPr txBox="1"/>
          <p:nvPr>
            <p:ph idx="1" type="body"/>
          </p:nvPr>
        </p:nvSpPr>
        <p:spPr>
          <a:xfrm>
            <a:off x="1153886" y="1690688"/>
            <a:ext cx="10199914" cy="4351338"/>
          </a:xfrm>
          <a:prstGeom prst="rect">
            <a:avLst/>
          </a:prstGeom>
          <a:noFill/>
          <a:ln>
            <a:noFill/>
          </a:ln>
        </p:spPr>
        <p:txBody>
          <a:bodyPr anchorCtr="0" anchor="t" bIns="45700" lIns="0" spcFirstLastPara="1" rIns="91425" wrap="square" tIns="45700">
            <a:normAutofit/>
          </a:bodyPr>
          <a:lstStyle/>
          <a:p>
            <a:pPr indent="0" lvl="0" marL="0" rtl="0" algn="just">
              <a:lnSpc>
                <a:spcPct val="110000"/>
              </a:lnSpc>
              <a:spcBef>
                <a:spcPts val="0"/>
              </a:spcBef>
              <a:spcAft>
                <a:spcPts val="0"/>
              </a:spcAft>
              <a:buClr>
                <a:srgbClr val="505759"/>
              </a:buClr>
              <a:buSzPts val="2400"/>
              <a:buNone/>
            </a:pPr>
            <a:r>
              <a:rPr lang="en-GB" sz="2400">
                <a:solidFill>
                  <a:srgbClr val="505759"/>
                </a:solidFill>
                <a:latin typeface="Roboto"/>
                <a:ea typeface="Roboto"/>
                <a:cs typeface="Roboto"/>
                <a:sym typeface="Roboto"/>
              </a:rPr>
              <a:t>This is exactly the same as the first fit algorithm, except you must sort the given data into </a:t>
            </a:r>
            <a:r>
              <a:rPr b="1" lang="en-GB" sz="2400">
                <a:solidFill>
                  <a:srgbClr val="93328E"/>
                </a:solidFill>
                <a:latin typeface="Roboto"/>
                <a:ea typeface="Roboto"/>
                <a:cs typeface="Roboto"/>
                <a:sym typeface="Roboto"/>
              </a:rPr>
              <a:t>decreasing order </a:t>
            </a:r>
            <a:r>
              <a:rPr lang="en-GB" sz="2400">
                <a:solidFill>
                  <a:srgbClr val="505759"/>
                </a:solidFill>
                <a:latin typeface="Roboto"/>
                <a:ea typeface="Roboto"/>
                <a:cs typeface="Roboto"/>
                <a:sym typeface="Roboto"/>
              </a:rPr>
              <a:t>first, </a:t>
            </a:r>
            <a:r>
              <a:rPr b="1" lang="en-GB" sz="2400">
                <a:solidFill>
                  <a:srgbClr val="93328E"/>
                </a:solidFill>
                <a:latin typeface="Roboto"/>
                <a:ea typeface="Roboto"/>
                <a:cs typeface="Roboto"/>
                <a:sym typeface="Roboto"/>
              </a:rPr>
              <a:t>before</a:t>
            </a:r>
            <a:r>
              <a:rPr lang="en-GB" sz="2400">
                <a:solidFill>
                  <a:srgbClr val="505759"/>
                </a:solidFill>
                <a:latin typeface="Roboto"/>
                <a:ea typeface="Roboto"/>
                <a:cs typeface="Roboto"/>
                <a:sym typeface="Roboto"/>
              </a:rPr>
              <a:t> sorting the data into rows.</a:t>
            </a:r>
            <a:endParaRPr/>
          </a:p>
          <a:p>
            <a:pPr indent="0" lvl="0" marL="0" rtl="0" algn="just">
              <a:lnSpc>
                <a:spcPct val="110000"/>
              </a:lnSpc>
              <a:spcBef>
                <a:spcPts val="1000"/>
              </a:spcBef>
              <a:spcAft>
                <a:spcPts val="0"/>
              </a:spcAft>
              <a:buClr>
                <a:srgbClr val="505759"/>
              </a:buClr>
              <a:buSzPts val="2400"/>
              <a:buNone/>
            </a:pPr>
            <a:r>
              <a:rPr lang="en-GB" sz="2400">
                <a:solidFill>
                  <a:srgbClr val="505759"/>
                </a:solidFill>
                <a:latin typeface="Roboto"/>
                <a:ea typeface="Roboto"/>
                <a:cs typeface="Roboto"/>
                <a:sym typeface="Roboto"/>
              </a:rPr>
              <a:t>Apply the ‘First Fit Decreasing’ algorithm.</a:t>
            </a:r>
            <a:endParaRPr/>
          </a:p>
          <a:p>
            <a:pPr indent="0" lvl="0" marL="0" rtl="0" algn="just">
              <a:lnSpc>
                <a:spcPct val="110000"/>
              </a:lnSpc>
              <a:spcBef>
                <a:spcPts val="1000"/>
              </a:spcBef>
              <a:spcAft>
                <a:spcPts val="0"/>
              </a:spcAft>
              <a:buClr>
                <a:srgbClr val="505759"/>
              </a:buClr>
              <a:buSzPts val="2400"/>
              <a:buNone/>
            </a:pPr>
            <a:r>
              <a:rPr lang="en-GB" sz="2400">
                <a:solidFill>
                  <a:srgbClr val="505759"/>
                </a:solidFill>
                <a:latin typeface="Roboto"/>
                <a:ea typeface="Roboto"/>
                <a:cs typeface="Roboto"/>
                <a:sym typeface="Roboto"/>
              </a:rPr>
              <a:t>What is the minimum amount of rows you use?</a:t>
            </a:r>
            <a:endParaRPr/>
          </a:p>
          <a:p>
            <a:pPr indent="0" lvl="0" marL="0" rtl="0" algn="just">
              <a:lnSpc>
                <a:spcPct val="110000"/>
              </a:lnSpc>
              <a:spcBef>
                <a:spcPts val="1000"/>
              </a:spcBef>
              <a:spcAft>
                <a:spcPts val="0"/>
              </a:spcAft>
              <a:buClr>
                <a:schemeClr val="dk1"/>
              </a:buClr>
              <a:buSzPts val="2400"/>
              <a:buNone/>
            </a:pPr>
            <a:r>
              <a:t/>
            </a:r>
            <a:endParaRPr sz="2400">
              <a:solidFill>
                <a:srgbClr val="505759"/>
              </a:solidFill>
              <a:latin typeface="Roboto"/>
              <a:ea typeface="Roboto"/>
              <a:cs typeface="Roboto"/>
              <a:sym typeface="Roboto"/>
            </a:endParaRPr>
          </a:p>
          <a:p>
            <a:pPr indent="0" lvl="0" marL="0" rtl="0" algn="just">
              <a:lnSpc>
                <a:spcPct val="110000"/>
              </a:lnSpc>
              <a:spcBef>
                <a:spcPts val="1000"/>
              </a:spcBef>
              <a:spcAft>
                <a:spcPts val="0"/>
              </a:spcAft>
              <a:buClr>
                <a:srgbClr val="505759"/>
              </a:buClr>
              <a:buSzPts val="2400"/>
              <a:buNone/>
            </a:pPr>
            <a:r>
              <a:rPr lang="en-GB" sz="2400">
                <a:solidFill>
                  <a:srgbClr val="505759"/>
                </a:solidFill>
                <a:latin typeface="Roboto"/>
                <a:ea typeface="Roboto"/>
                <a:cs typeface="Roboto"/>
                <a:sym typeface="Roboto"/>
              </a:rPr>
              <a:t>Remember, the group sizes were:</a:t>
            </a:r>
            <a:endParaRPr/>
          </a:p>
          <a:p>
            <a:pPr indent="0" lvl="0" marL="0" rtl="0" algn="ctr">
              <a:lnSpc>
                <a:spcPct val="110000"/>
              </a:lnSpc>
              <a:spcBef>
                <a:spcPts val="1000"/>
              </a:spcBef>
              <a:spcAft>
                <a:spcPts val="0"/>
              </a:spcAft>
              <a:buClr>
                <a:srgbClr val="93328E"/>
              </a:buClr>
              <a:buSzPts val="3200"/>
              <a:buNone/>
            </a:pPr>
            <a:r>
              <a:rPr lang="en-GB" sz="3200">
                <a:solidFill>
                  <a:srgbClr val="93328E"/>
                </a:solidFill>
                <a:latin typeface="Roboto"/>
                <a:ea typeface="Roboto"/>
                <a:cs typeface="Roboto"/>
                <a:sym typeface="Roboto"/>
              </a:rPr>
              <a:t>2  2  3  5  6  2  1  3  1  4  4  5  8  10  3  5  6  4  4  2</a:t>
            </a:r>
            <a:endParaRPr/>
          </a:p>
          <a:p>
            <a:pPr indent="-336550" lvl="0" marL="514350" rtl="0" algn="just">
              <a:lnSpc>
                <a:spcPct val="110000"/>
              </a:lnSpc>
              <a:spcBef>
                <a:spcPts val="1000"/>
              </a:spcBef>
              <a:spcAft>
                <a:spcPts val="0"/>
              </a:spcAft>
              <a:buClr>
                <a:schemeClr val="dk1"/>
              </a:buClr>
              <a:buSzPts val="2800"/>
              <a:buFont typeface="Calibri"/>
              <a:buNone/>
            </a:pPr>
            <a:r>
              <a:t/>
            </a:r>
            <a:endParaRPr b="1">
              <a:solidFill>
                <a:srgbClr val="505759"/>
              </a:solidFill>
              <a:latin typeface="Roboto"/>
              <a:ea typeface="Roboto"/>
              <a:cs typeface="Roboto"/>
              <a:sym typeface="Roboto"/>
            </a:endParaRPr>
          </a:p>
          <a:p>
            <a:pPr indent="-50800" lvl="0" marL="228600" rtl="0" algn="l">
              <a:lnSpc>
                <a:spcPct val="110000"/>
              </a:lnSpc>
              <a:spcBef>
                <a:spcPts val="1000"/>
              </a:spcBef>
              <a:spcAft>
                <a:spcPts val="0"/>
              </a:spcAft>
              <a:buClr>
                <a:schemeClr val="dk1"/>
              </a:buClr>
              <a:buSzPts val="2800"/>
              <a:buNone/>
            </a:pPr>
            <a:r>
              <a:t/>
            </a:r>
            <a:endParaRPr>
              <a:solidFill>
                <a:srgbClr val="505759"/>
              </a:solidFill>
              <a:latin typeface="Roboto"/>
              <a:ea typeface="Roboto"/>
              <a:cs typeface="Roboto"/>
              <a:sym typeface="Roboto"/>
            </a:endParaRPr>
          </a:p>
          <a:p>
            <a:pPr indent="-50800" lvl="0" marL="228600" rtl="0" algn="l">
              <a:lnSpc>
                <a:spcPct val="110000"/>
              </a:lnSpc>
              <a:spcBef>
                <a:spcPts val="1000"/>
              </a:spcBef>
              <a:spcAft>
                <a:spcPts val="0"/>
              </a:spcAft>
              <a:buClr>
                <a:schemeClr val="dk1"/>
              </a:buClr>
              <a:buSzPts val="2800"/>
              <a:buNone/>
            </a:pPr>
            <a:r>
              <a:t/>
            </a:r>
            <a:endParaRPr>
              <a:solidFill>
                <a:srgbClr val="505759"/>
              </a:solidFill>
              <a:latin typeface="Roboto"/>
              <a:ea typeface="Roboto"/>
              <a:cs typeface="Roboto"/>
              <a:sym typeface="Roboto"/>
            </a:endParaRPr>
          </a:p>
        </p:txBody>
      </p:sp>
      <p:sp>
        <p:nvSpPr>
          <p:cNvPr id="216" name="Google Shape;216;p8"/>
          <p:cNvSpPr txBox="1"/>
          <p:nvPr>
            <p:ph type="title"/>
          </p:nvPr>
        </p:nvSpPr>
        <p:spPr>
          <a:xfrm>
            <a:off x="1153886" y="365125"/>
            <a:ext cx="10199914" cy="1325563"/>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rgbClr val="93328E"/>
              </a:buClr>
              <a:buSzPts val="4400"/>
              <a:buFont typeface="Roboto Medium"/>
              <a:buNone/>
            </a:pPr>
            <a:r>
              <a:rPr lang="en-GB">
                <a:solidFill>
                  <a:srgbClr val="93328E"/>
                </a:solidFill>
                <a:latin typeface="Roboto Medium"/>
                <a:ea typeface="Roboto Medium"/>
                <a:cs typeface="Roboto Medium"/>
                <a:sym typeface="Roboto Medium"/>
              </a:rPr>
              <a:t>The First Fit Decreasing Algorithm</a:t>
            </a:r>
            <a:endParaRPr>
              <a:solidFill>
                <a:srgbClr val="93328E"/>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92348B"/>
      </a:dk2>
      <a:lt2>
        <a:srgbClr val="E7E6E6"/>
      </a:lt2>
      <a:accent1>
        <a:srgbClr val="5B9BD5"/>
      </a:accent1>
      <a:accent2>
        <a:srgbClr val="ED7D31"/>
      </a:accent2>
      <a:accent3>
        <a:srgbClr val="A5A5A5"/>
      </a:accent3>
      <a:accent4>
        <a:srgbClr val="FFC000"/>
      </a:accent4>
      <a:accent5>
        <a:srgbClr val="92348B"/>
      </a:accent5>
      <a:accent6>
        <a:srgbClr val="70AD47"/>
      </a:accent6>
      <a:hlink>
        <a:srgbClr val="92348B"/>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2018-04-16T15:02:05Z</dcterms:created>
  <dc:creator>Nomsa Sibanda</dc:creator>
</cp:coreProperties>
</file>