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57" r:id="rId2"/>
    <p:sldId id="280" r:id="rId3"/>
    <p:sldId id="281" r:id="rId4"/>
    <p:sldId id="283" r:id="rId5"/>
    <p:sldId id="282" r:id="rId6"/>
    <p:sldId id="284" r:id="rId7"/>
    <p:sldId id="285" r:id="rId8"/>
    <p:sldId id="286" r:id="rId9"/>
    <p:sldId id="287" r:id="rId10"/>
    <p:sldId id="288" r:id="rId11"/>
    <p:sldId id="289" r:id="rId12"/>
    <p:sldId id="290" r:id="rId13"/>
    <p:sldId id="293" r:id="rId14"/>
    <p:sldId id="294" r:id="rId15"/>
    <p:sldId id="295" r:id="rId16"/>
    <p:sldId id="296" r:id="rId17"/>
    <p:sldId id="298" r:id="rId18"/>
    <p:sldId id="297" r:id="rId19"/>
    <p:sldId id="267" r:id="rId20"/>
    <p:sldId id="270" r:id="rId21"/>
    <p:sldId id="271" r:id="rId22"/>
    <p:sldId id="272" r:id="rId23"/>
    <p:sldId id="268" r:id="rId24"/>
    <p:sldId id="269" r:id="rId25"/>
    <p:sldId id="273" r:id="rId26"/>
    <p:sldId id="274" r:id="rId27"/>
    <p:sldId id="275" r:id="rId2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E74D4E7-7345-4F28-A707-2E3EE83528C4}">
          <p14:sldIdLst>
            <p14:sldId id="257"/>
            <p14:sldId id="280"/>
            <p14:sldId id="281"/>
            <p14:sldId id="283"/>
            <p14:sldId id="282"/>
            <p14:sldId id="284"/>
            <p14:sldId id="285"/>
            <p14:sldId id="286"/>
            <p14:sldId id="287"/>
            <p14:sldId id="288"/>
            <p14:sldId id="289"/>
            <p14:sldId id="290"/>
            <p14:sldId id="293"/>
            <p14:sldId id="294"/>
            <p14:sldId id="295"/>
            <p14:sldId id="296"/>
            <p14:sldId id="298"/>
            <p14:sldId id="297"/>
            <p14:sldId id="267"/>
            <p14:sldId id="270"/>
            <p14:sldId id="271"/>
            <p14:sldId id="272"/>
            <p14:sldId id="268"/>
            <p14:sldId id="269"/>
            <p14:sldId id="273"/>
            <p14:sldId id="27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28E"/>
    <a:srgbClr val="505759"/>
    <a:srgbClr val="1F4E79"/>
    <a:srgbClr val="005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B5B2B-4893-7E45-B403-FF690CC998B7}" v="53" dt="2019-08-06T13:37:38.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6" autoAdjust="0"/>
    <p:restoredTop sz="79613" autoAdjust="0"/>
  </p:normalViewPr>
  <p:slideViewPr>
    <p:cSldViewPr snapToGrid="0">
      <p:cViewPr varScale="1">
        <p:scale>
          <a:sx n="70" d="100"/>
          <a:sy n="70" d="100"/>
        </p:scale>
        <p:origin x="1157" y="43"/>
      </p:cViewPr>
      <p:guideLst/>
    </p:cSldViewPr>
  </p:slideViewPr>
  <p:outlineViewPr>
    <p:cViewPr>
      <p:scale>
        <a:sx n="33" d="100"/>
        <a:sy n="33" d="100"/>
      </p:scale>
      <p:origin x="0" y="-7517"/>
    </p:cViewPr>
  </p:outlineViewPr>
  <p:notesTextViewPr>
    <p:cViewPr>
      <p:scale>
        <a:sx n="1" d="1"/>
        <a:sy n="1" d="1"/>
      </p:scale>
      <p:origin x="0" y="0"/>
    </p:cViewPr>
  </p:notesTextViewPr>
  <p:notesViewPr>
    <p:cSldViewPr snapToGrid="0">
      <p:cViewPr>
        <p:scale>
          <a:sx n="100" d="100"/>
          <a:sy n="100" d="100"/>
        </p:scale>
        <p:origin x="2323" y="-9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hirah McIntosh" userId="feff3371-2277-4433-9312-f75ec71210cb" providerId="ADAL" clId="{197B5B2B-4893-7E45-B403-FF690CC998B7}"/>
    <pc:docChg chg="modSld modMainMaster">
      <pc:chgData name="Tahirah McIntosh" userId="feff3371-2277-4433-9312-f75ec71210cb" providerId="ADAL" clId="{197B5B2B-4893-7E45-B403-FF690CC998B7}" dt="2019-08-06T13:37:38.775" v="52"/>
      <pc:docMkLst>
        <pc:docMk/>
      </pc:docMkLst>
      <pc:sldChg chg="setBg">
        <pc:chgData name="Tahirah McIntosh" userId="feff3371-2277-4433-9312-f75ec71210cb" providerId="ADAL" clId="{197B5B2B-4893-7E45-B403-FF690CC998B7}" dt="2019-08-06T13:37:29.362" v="50"/>
        <pc:sldMkLst>
          <pc:docMk/>
          <pc:sldMk cId="3749332872" sldId="256"/>
        </pc:sldMkLst>
      </pc:sldChg>
      <pc:sldChg chg="setBg">
        <pc:chgData name="Tahirah McIntosh" userId="feff3371-2277-4433-9312-f75ec71210cb" providerId="ADAL" clId="{197B5B2B-4893-7E45-B403-FF690CC998B7}" dt="2019-08-06T13:37:38.775" v="52"/>
        <pc:sldMkLst>
          <pc:docMk/>
          <pc:sldMk cId="259970033" sldId="257"/>
        </pc:sldMkLst>
      </pc:sldChg>
      <pc:sldChg chg="setBg">
        <pc:chgData name="Tahirah McIntosh" userId="feff3371-2277-4433-9312-f75ec71210cb" providerId="ADAL" clId="{197B5B2B-4893-7E45-B403-FF690CC998B7}" dt="2019-08-06T13:37:29.362" v="50"/>
        <pc:sldMkLst>
          <pc:docMk/>
          <pc:sldMk cId="1282557417" sldId="258"/>
        </pc:sldMkLst>
      </pc:sldChg>
      <pc:sldMasterChg chg="setBg modSldLayout">
        <pc:chgData name="Tahirah McIntosh" userId="feff3371-2277-4433-9312-f75ec71210cb" providerId="ADAL" clId="{197B5B2B-4893-7E45-B403-FF690CC998B7}" dt="2019-08-06T13:37:29.362" v="50"/>
        <pc:sldMasterMkLst>
          <pc:docMk/>
          <pc:sldMasterMk cId="2921125904" sldId="2147483684"/>
        </pc:sldMasterMkLst>
        <pc:sldLayoutChg chg="setBg">
          <pc:chgData name="Tahirah McIntosh" userId="feff3371-2277-4433-9312-f75ec71210cb" providerId="ADAL" clId="{197B5B2B-4893-7E45-B403-FF690CC998B7}" dt="2019-08-06T13:37:29.362" v="50"/>
          <pc:sldLayoutMkLst>
            <pc:docMk/>
            <pc:sldMasterMk cId="2921125904" sldId="2147483684"/>
            <pc:sldLayoutMk cId="4180578786" sldId="2147483685"/>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1880821262" sldId="2147483686"/>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230484916" sldId="2147483687"/>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2791717190" sldId="2147483688"/>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334093243" sldId="2147483689"/>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3684360994" sldId="2147483690"/>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2697621187" sldId="2147483691"/>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3350509707" sldId="2147483692"/>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3783238728" sldId="2147483693"/>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86573214" sldId="2147483694"/>
          </pc:sldLayoutMkLst>
        </pc:sldLayoutChg>
        <pc:sldLayoutChg chg="setBg">
          <pc:chgData name="Tahirah McIntosh" userId="feff3371-2277-4433-9312-f75ec71210cb" providerId="ADAL" clId="{197B5B2B-4893-7E45-B403-FF690CC998B7}" dt="2019-08-06T13:37:29.362" v="50"/>
          <pc:sldLayoutMkLst>
            <pc:docMk/>
            <pc:sldMasterMk cId="2921125904" sldId="2147483684"/>
            <pc:sldLayoutMk cId="2544584008" sldId="214748369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ysClr val="windowText" lastClr="000000">
                    <a:lumMod val="65000"/>
                    <a:lumOff val="35000"/>
                  </a:sysClr>
                </a:solidFill>
                <a:latin typeface="+mn-lt"/>
                <a:ea typeface="+mn-ea"/>
                <a:cs typeface="+mn-cs"/>
              </a:defRPr>
            </a:pPr>
            <a:r>
              <a:rPr lang="en-GB" sz="1600" b="0" i="0" baseline="0">
                <a:effectLst/>
                <a:latin typeface="Roboto" panose="02000000000000000000" pitchFamily="2" charset="0"/>
                <a:ea typeface="Roboto" panose="02000000000000000000" pitchFamily="2" charset="0"/>
              </a:rPr>
              <a:t>Constraints for the rectangular &amp; square bricks</a:t>
            </a:r>
            <a:endParaRPr lang="en-GB" sz="1600">
              <a:effectLst/>
              <a:latin typeface="Roboto" panose="02000000000000000000" pitchFamily="2" charset="0"/>
              <a:ea typeface="Roboto" panose="02000000000000000000" pitchFamily="2" charset="0"/>
            </a:endParaRPr>
          </a:p>
        </c:rich>
      </c:tx>
      <c:layout>
        <c:manualLayout>
          <c:xMode val="edge"/>
          <c:yMode val="edge"/>
          <c:x val="0.1174666682174329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4.0920845012541826E-2"/>
          <c:y val="0.20894754958908826"/>
          <c:w val="0.93768071273217879"/>
          <c:h val="0.74513698082821611"/>
        </c:manualLayout>
      </c:layout>
      <c:scatterChart>
        <c:scatterStyle val="lineMarker"/>
        <c:varyColors val="0"/>
        <c:ser>
          <c:idx val="0"/>
          <c:order val="0"/>
          <c:tx>
            <c:v>Rectangle Bricks</c:v>
          </c:tx>
          <c:spPr>
            <a:ln w="22225" cap="rnd">
              <a:solidFill>
                <a:schemeClr val="accent1">
                  <a:lumMod val="50000"/>
                </a:schemeClr>
              </a:solidFill>
              <a:round/>
            </a:ln>
            <a:effectLst/>
          </c:spPr>
          <c:marker>
            <c:symbol val="none"/>
          </c:marker>
          <c:xVal>
            <c:numRef>
              <c:f>Sheet1!$A$2:$A$5</c:f>
              <c:numCache>
                <c:formatCode>General</c:formatCode>
                <c:ptCount val="4"/>
                <c:pt idx="0">
                  <c:v>-1</c:v>
                </c:pt>
                <c:pt idx="1">
                  <c:v>0</c:v>
                </c:pt>
                <c:pt idx="2">
                  <c:v>3</c:v>
                </c:pt>
                <c:pt idx="3">
                  <c:v>4</c:v>
                </c:pt>
              </c:numCache>
            </c:numRef>
          </c:xVal>
          <c:yVal>
            <c:numRef>
              <c:f>Sheet1!$B$2:$B$5</c:f>
              <c:numCache>
                <c:formatCode>General</c:formatCode>
                <c:ptCount val="4"/>
                <c:pt idx="0">
                  <c:v>8</c:v>
                </c:pt>
                <c:pt idx="1">
                  <c:v>6</c:v>
                </c:pt>
                <c:pt idx="2">
                  <c:v>0</c:v>
                </c:pt>
                <c:pt idx="3">
                  <c:v>-2</c:v>
                </c:pt>
              </c:numCache>
            </c:numRef>
          </c:yVal>
          <c:smooth val="0"/>
          <c:extLst>
            <c:ext xmlns:c16="http://schemas.microsoft.com/office/drawing/2014/chart" uri="{C3380CC4-5D6E-409C-BE32-E72D297353CC}">
              <c16:uniqueId val="{00000000-022A-49FD-B788-12D6F6E6526E}"/>
            </c:ext>
          </c:extLst>
        </c:ser>
        <c:ser>
          <c:idx val="1"/>
          <c:order val="1"/>
          <c:tx>
            <c:v>Square Bricks</c:v>
          </c:tx>
          <c:spPr>
            <a:ln w="22225" cap="rnd">
              <a:solidFill>
                <a:srgbClr val="FF0000"/>
              </a:solidFill>
              <a:round/>
            </a:ln>
            <a:effectLst/>
          </c:spPr>
          <c:marker>
            <c:symbol val="none"/>
          </c:marker>
          <c:xVal>
            <c:numRef>
              <c:f>Sheet1!$A$7:$A$10</c:f>
              <c:numCache>
                <c:formatCode>General</c:formatCode>
                <c:ptCount val="4"/>
                <c:pt idx="0">
                  <c:v>-1</c:v>
                </c:pt>
                <c:pt idx="1">
                  <c:v>0</c:v>
                </c:pt>
                <c:pt idx="2">
                  <c:v>4</c:v>
                </c:pt>
                <c:pt idx="3">
                  <c:v>5</c:v>
                </c:pt>
              </c:numCache>
            </c:numRef>
          </c:xVal>
          <c:yVal>
            <c:numRef>
              <c:f>Sheet1!$B$7:$B$10</c:f>
              <c:numCache>
                <c:formatCode>General</c:formatCode>
                <c:ptCount val="4"/>
                <c:pt idx="0">
                  <c:v>5</c:v>
                </c:pt>
                <c:pt idx="1">
                  <c:v>4</c:v>
                </c:pt>
                <c:pt idx="2">
                  <c:v>0</c:v>
                </c:pt>
                <c:pt idx="3">
                  <c:v>-1</c:v>
                </c:pt>
              </c:numCache>
            </c:numRef>
          </c:yVal>
          <c:smooth val="0"/>
          <c:extLst>
            <c:ext xmlns:c16="http://schemas.microsoft.com/office/drawing/2014/chart" uri="{C3380CC4-5D6E-409C-BE32-E72D297353CC}">
              <c16:uniqueId val="{00000001-022A-49FD-B788-12D6F6E6526E}"/>
            </c:ext>
          </c:extLst>
        </c:ser>
        <c:dLbls>
          <c:showLegendKey val="0"/>
          <c:showVal val="0"/>
          <c:showCatName val="0"/>
          <c:showSerName val="0"/>
          <c:showPercent val="0"/>
          <c:showBubbleSize val="0"/>
        </c:dLbls>
        <c:axId val="1373508528"/>
        <c:axId val="1373515056"/>
      </c:scatterChart>
      <c:valAx>
        <c:axId val="1373508528"/>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a:latin typeface="Roboto" panose="02000000000000000000" pitchFamily="2" charset="0"/>
                    <a:ea typeface="Roboto" panose="02000000000000000000" pitchFamily="2" charset="0"/>
                  </a:rPr>
                  <a:t>No. Tables</a:t>
                </a:r>
              </a:p>
            </c:rich>
          </c:tx>
          <c:overlay val="0"/>
          <c:spPr>
            <a:noFill/>
            <a:ln>
              <a:noFill/>
            </a:ln>
            <a:effectLst/>
          </c:spPr>
          <c:txPr>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515056"/>
        <c:crosses val="autoZero"/>
        <c:crossBetween val="midCat"/>
        <c:majorUnit val="1"/>
      </c:valAx>
      <c:valAx>
        <c:axId val="1373515056"/>
        <c:scaling>
          <c:orientation val="minMax"/>
          <c:max val="7"/>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a:latin typeface="Roboto" panose="02000000000000000000" pitchFamily="2" charset="0"/>
                    <a:ea typeface="Roboto" panose="02000000000000000000" pitchFamily="2" charset="0"/>
                  </a:rPr>
                  <a:t>No. Chairs</a:t>
                </a:r>
              </a:p>
            </c:rich>
          </c:tx>
          <c:overlay val="0"/>
          <c:spPr>
            <a:noFill/>
            <a:ln>
              <a:noFill/>
            </a:ln>
            <a:effectLst/>
          </c:spPr>
          <c:txPr>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508528"/>
        <c:crosses val="autoZero"/>
        <c:crossBetween val="midCat"/>
        <c:majorUnit val="1"/>
      </c:valAx>
      <c:spPr>
        <a:noFill/>
        <a:ln>
          <a:noFill/>
        </a:ln>
        <a:effectLst/>
      </c:spPr>
    </c:plotArea>
    <c:legend>
      <c:legendPos val="t"/>
      <c:layout>
        <c:manualLayout>
          <c:xMode val="edge"/>
          <c:yMode val="edge"/>
          <c:x val="7.8911046341353708E-2"/>
          <c:y val="0.13535248538347275"/>
          <c:w val="0.85961959703338409"/>
          <c:h val="6.928672850319939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b="0" dirty="0">
                <a:latin typeface="Roboto" panose="02000000000000000000" pitchFamily="2" charset="0"/>
                <a:ea typeface="Roboto" panose="02000000000000000000" pitchFamily="2" charset="0"/>
              </a:rPr>
              <a:t>Constraints for the </a:t>
            </a:r>
            <a:r>
              <a:rPr lang="en-US" b="0" dirty="0" smtClean="0">
                <a:latin typeface="Roboto" panose="02000000000000000000" pitchFamily="2" charset="0"/>
                <a:ea typeface="Roboto" panose="02000000000000000000" pitchFamily="2" charset="0"/>
              </a:rPr>
              <a:t>rectangular &amp; </a:t>
            </a:r>
            <a:r>
              <a:rPr lang="en-US" b="0" dirty="0">
                <a:latin typeface="Roboto" panose="02000000000000000000" pitchFamily="2" charset="0"/>
                <a:ea typeface="Roboto" panose="02000000000000000000" pitchFamily="2" charset="0"/>
              </a:rPr>
              <a:t>square bricks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560185185185186E-2"/>
          <c:y val="0.24017329066462326"/>
          <c:w val="0.94998628257887519"/>
          <c:h val="0.71425789760348579"/>
        </c:manualLayout>
      </c:layout>
      <c:scatterChart>
        <c:scatterStyle val="lineMarker"/>
        <c:varyColors val="0"/>
        <c:ser>
          <c:idx val="0"/>
          <c:order val="0"/>
          <c:tx>
            <c:v>Rectangle Bricks</c:v>
          </c:tx>
          <c:spPr>
            <a:ln w="22225" cap="rnd">
              <a:solidFill>
                <a:srgbClr val="1F4E79"/>
              </a:solidFill>
              <a:round/>
            </a:ln>
            <a:effectLst/>
          </c:spPr>
          <c:marker>
            <c:symbol val="none"/>
          </c:marker>
          <c:xVal>
            <c:numRef>
              <c:f>Sheet1!$A$2:$A$5</c:f>
              <c:numCache>
                <c:formatCode>General</c:formatCode>
                <c:ptCount val="4"/>
                <c:pt idx="0">
                  <c:v>-1</c:v>
                </c:pt>
                <c:pt idx="1">
                  <c:v>0</c:v>
                </c:pt>
                <c:pt idx="2">
                  <c:v>3</c:v>
                </c:pt>
                <c:pt idx="3">
                  <c:v>4</c:v>
                </c:pt>
              </c:numCache>
            </c:numRef>
          </c:xVal>
          <c:yVal>
            <c:numRef>
              <c:f>Sheet1!$B$2:$B$5</c:f>
              <c:numCache>
                <c:formatCode>General</c:formatCode>
                <c:ptCount val="4"/>
                <c:pt idx="0">
                  <c:v>8</c:v>
                </c:pt>
                <c:pt idx="1">
                  <c:v>6</c:v>
                </c:pt>
                <c:pt idx="2">
                  <c:v>0</c:v>
                </c:pt>
                <c:pt idx="3">
                  <c:v>-2</c:v>
                </c:pt>
              </c:numCache>
            </c:numRef>
          </c:yVal>
          <c:smooth val="0"/>
          <c:extLst>
            <c:ext xmlns:c16="http://schemas.microsoft.com/office/drawing/2014/chart" uri="{C3380CC4-5D6E-409C-BE32-E72D297353CC}">
              <c16:uniqueId val="{00000000-248C-4929-8241-F69CA49AD913}"/>
            </c:ext>
          </c:extLst>
        </c:ser>
        <c:ser>
          <c:idx val="1"/>
          <c:order val="1"/>
          <c:tx>
            <c:v>Square Bricks</c:v>
          </c:tx>
          <c:spPr>
            <a:ln w="22225" cap="rnd">
              <a:solidFill>
                <a:srgbClr val="FF0000"/>
              </a:solidFill>
              <a:round/>
            </a:ln>
            <a:effectLst/>
          </c:spPr>
          <c:marker>
            <c:symbol val="none"/>
          </c:marker>
          <c:xVal>
            <c:numRef>
              <c:f>Sheet1!$A$7:$A$10</c:f>
              <c:numCache>
                <c:formatCode>General</c:formatCode>
                <c:ptCount val="4"/>
                <c:pt idx="0">
                  <c:v>-1</c:v>
                </c:pt>
                <c:pt idx="1">
                  <c:v>0</c:v>
                </c:pt>
                <c:pt idx="2">
                  <c:v>4</c:v>
                </c:pt>
                <c:pt idx="3">
                  <c:v>5</c:v>
                </c:pt>
              </c:numCache>
            </c:numRef>
          </c:xVal>
          <c:yVal>
            <c:numRef>
              <c:f>Sheet1!$B$7:$B$10</c:f>
              <c:numCache>
                <c:formatCode>General</c:formatCode>
                <c:ptCount val="4"/>
                <c:pt idx="0">
                  <c:v>5</c:v>
                </c:pt>
                <c:pt idx="1">
                  <c:v>4</c:v>
                </c:pt>
                <c:pt idx="2">
                  <c:v>0</c:v>
                </c:pt>
                <c:pt idx="3">
                  <c:v>-1</c:v>
                </c:pt>
              </c:numCache>
            </c:numRef>
          </c:yVal>
          <c:smooth val="0"/>
          <c:extLst>
            <c:ext xmlns:c16="http://schemas.microsoft.com/office/drawing/2014/chart" uri="{C3380CC4-5D6E-409C-BE32-E72D297353CC}">
              <c16:uniqueId val="{00000001-248C-4929-8241-F69CA49AD913}"/>
            </c:ext>
          </c:extLst>
        </c:ser>
        <c:ser>
          <c:idx val="2"/>
          <c:order val="2"/>
          <c:tx>
            <c:v>Furniture combinations</c:v>
          </c:tx>
          <c:spPr>
            <a:ln w="25400" cap="rnd">
              <a:noFill/>
              <a:round/>
            </a:ln>
            <a:effectLst/>
          </c:spPr>
          <c:marker>
            <c:symbol val="diamond"/>
            <c:size val="9"/>
            <c:spPr>
              <a:solidFill>
                <a:srgbClr val="505759"/>
              </a:solidFill>
              <a:ln w="9525">
                <a:solidFill>
                  <a:srgbClr val="505759"/>
                </a:solidFill>
                <a:round/>
              </a:ln>
              <a:effectLst/>
            </c:spPr>
          </c:marker>
          <c:xVal>
            <c:numRef>
              <c:f>Sheet1!$A$16:$A$20</c:f>
              <c:numCache>
                <c:formatCode>General</c:formatCode>
                <c:ptCount val="5"/>
                <c:pt idx="0">
                  <c:v>2</c:v>
                </c:pt>
                <c:pt idx="1">
                  <c:v>1</c:v>
                </c:pt>
                <c:pt idx="2">
                  <c:v>3</c:v>
                </c:pt>
                <c:pt idx="3">
                  <c:v>2</c:v>
                </c:pt>
                <c:pt idx="4">
                  <c:v>0</c:v>
                </c:pt>
              </c:numCache>
            </c:numRef>
          </c:xVal>
          <c:yVal>
            <c:numRef>
              <c:f>Sheet1!$B$16:$B$20</c:f>
              <c:numCache>
                <c:formatCode>General</c:formatCode>
                <c:ptCount val="5"/>
                <c:pt idx="0">
                  <c:v>2</c:v>
                </c:pt>
                <c:pt idx="1">
                  <c:v>3</c:v>
                </c:pt>
                <c:pt idx="2">
                  <c:v>0</c:v>
                </c:pt>
                <c:pt idx="3">
                  <c:v>1</c:v>
                </c:pt>
                <c:pt idx="4">
                  <c:v>4</c:v>
                </c:pt>
              </c:numCache>
            </c:numRef>
          </c:yVal>
          <c:smooth val="0"/>
          <c:extLst>
            <c:ext xmlns:c16="http://schemas.microsoft.com/office/drawing/2014/chart" uri="{C3380CC4-5D6E-409C-BE32-E72D297353CC}">
              <c16:uniqueId val="{00000002-248C-4929-8241-F69CA49AD913}"/>
            </c:ext>
          </c:extLst>
        </c:ser>
        <c:dLbls>
          <c:showLegendKey val="0"/>
          <c:showVal val="0"/>
          <c:showCatName val="0"/>
          <c:showSerName val="0"/>
          <c:showPercent val="0"/>
          <c:showBubbleSize val="0"/>
        </c:dLbls>
        <c:axId val="1147077664"/>
        <c:axId val="1146380960"/>
      </c:scatterChart>
      <c:valAx>
        <c:axId val="11470776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dirty="0" smtClean="0">
                    <a:latin typeface="Roboto" panose="02000000000000000000" pitchFamily="2" charset="0"/>
                    <a:ea typeface="Roboto" panose="02000000000000000000" pitchFamily="2" charset="0"/>
                  </a:rPr>
                  <a:t>No. </a:t>
                </a:r>
                <a:r>
                  <a:rPr lang="en-US" sz="1050" dirty="0">
                    <a:latin typeface="Roboto" panose="02000000000000000000" pitchFamily="2" charset="0"/>
                    <a:ea typeface="Roboto" panose="02000000000000000000" pitchFamily="2" charset="0"/>
                  </a:rPr>
                  <a:t>Tables</a:t>
                </a:r>
              </a:p>
            </c:rich>
          </c:tx>
          <c:overlay val="0"/>
          <c:spPr>
            <a:noFill/>
            <a:ln>
              <a:noFill/>
            </a:ln>
            <a:effectLst/>
          </c:spPr>
          <c:txPr>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380960"/>
        <c:crosses val="autoZero"/>
        <c:crossBetween val="midCat"/>
        <c:majorUnit val="1"/>
      </c:valAx>
      <c:valAx>
        <c:axId val="1146380960"/>
        <c:scaling>
          <c:orientation val="minMax"/>
          <c:max val="7"/>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dirty="0" smtClean="0">
                    <a:latin typeface="Roboto" panose="02000000000000000000" pitchFamily="2" charset="0"/>
                    <a:ea typeface="Roboto" panose="02000000000000000000" pitchFamily="2" charset="0"/>
                  </a:rPr>
                  <a:t>No. Chairs</a:t>
                </a:r>
                <a:endParaRPr lang="en-US" sz="1050" dirty="0">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7077664"/>
        <c:crosses val="autoZero"/>
        <c:crossBetween val="midCat"/>
        <c:majorUnit val="1"/>
      </c:valAx>
      <c:spPr>
        <a:noFill/>
        <a:ln>
          <a:noFill/>
        </a:ln>
        <a:effectLst/>
      </c:spPr>
    </c:plotArea>
    <c:legend>
      <c:legendPos val="t"/>
      <c:layout>
        <c:manualLayout>
          <c:xMode val="edge"/>
          <c:yMode val="edge"/>
          <c:x val="6.9908436213991773E-2"/>
          <c:y val="0.15632897603485837"/>
          <c:w val="0.85582767489711931"/>
          <c:h val="6.815686274509803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8FCB5EB-134E-49B2-9C50-F1B89ACCAF14}" type="datetimeFigureOut">
              <a:rPr lang="en-GB" smtClean="0"/>
              <a:t>19/09/2019</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5EE0C001-9C53-4A12-9C81-8B2CD5754B43}" type="slidenum">
              <a:rPr lang="en-GB" smtClean="0"/>
              <a:t>‹#›</a:t>
            </a:fld>
            <a:endParaRPr lang="en-GB"/>
          </a:p>
        </p:txBody>
      </p:sp>
    </p:spTree>
    <p:extLst>
      <p:ext uri="{BB962C8B-B14F-4D97-AF65-F5344CB8AC3E}">
        <p14:creationId xmlns:p14="http://schemas.microsoft.com/office/powerpoint/2010/main" val="318096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en-US" dirty="0" smtClean="0"/>
          </a:p>
          <a:p>
            <a:endParaRPr lang="en-US"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FA0A914-288B-244C-82BC-04637E925DEC}" type="slidenum">
              <a:rPr lang="en-US" smtClean="0"/>
              <a:t>‹#›</a:t>
            </a:fld>
            <a:endParaRPr lang="en-US"/>
          </a:p>
        </p:txBody>
      </p:sp>
    </p:spTree>
    <p:extLst>
      <p:ext uri="{BB962C8B-B14F-4D97-AF65-F5344CB8AC3E}">
        <p14:creationId xmlns:p14="http://schemas.microsoft.com/office/powerpoint/2010/main" val="363076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a:t>aims of this </a:t>
            </a:r>
            <a:r>
              <a:rPr lang="en-GB" dirty="0" smtClean="0"/>
              <a:t>workshop are:</a:t>
            </a:r>
          </a:p>
          <a:p>
            <a:endParaRPr lang="en-GB" dirty="0" smtClean="0"/>
          </a:p>
          <a:p>
            <a:r>
              <a:rPr lang="en-GB" dirty="0" smtClean="0"/>
              <a:t>-To understand linear programming and the types of problems that are solved with linear programming.</a:t>
            </a:r>
          </a:p>
          <a:p>
            <a:endParaRPr lang="en-GB" dirty="0" smtClean="0"/>
          </a:p>
          <a:p>
            <a:r>
              <a:rPr lang="en-GB" dirty="0" smtClean="0"/>
              <a:t>-</a:t>
            </a:r>
            <a:r>
              <a:rPr lang="en-GB" dirty="0"/>
              <a:t>T</a:t>
            </a:r>
            <a:r>
              <a:rPr lang="en-GB" dirty="0" smtClean="0"/>
              <a:t>o </a:t>
            </a:r>
            <a:r>
              <a:rPr lang="en-GB" dirty="0"/>
              <a:t>understand how maths and </a:t>
            </a:r>
            <a:r>
              <a:rPr lang="en-GB" dirty="0" smtClean="0"/>
              <a:t>operational </a:t>
            </a:r>
            <a:r>
              <a:rPr lang="en-GB" dirty="0"/>
              <a:t>r</a:t>
            </a:r>
            <a:r>
              <a:rPr lang="en-GB" dirty="0" smtClean="0"/>
              <a:t>esearch </a:t>
            </a:r>
            <a:r>
              <a:rPr lang="en-GB" dirty="0"/>
              <a:t>are used in real life.</a:t>
            </a:r>
          </a:p>
          <a:p>
            <a:endParaRPr lang="en-GB" dirty="0"/>
          </a:p>
        </p:txBody>
      </p:sp>
      <p:sp>
        <p:nvSpPr>
          <p:cNvPr id="4" name="Slide Number Placeholder 3"/>
          <p:cNvSpPr>
            <a:spLocks noGrp="1"/>
          </p:cNvSpPr>
          <p:nvPr>
            <p:ph type="sldNum" sz="quarter" idx="10"/>
          </p:nvPr>
        </p:nvSpPr>
        <p:spPr/>
        <p:txBody>
          <a:bodyPr/>
          <a:lstStyle/>
          <a:p>
            <a:fld id="{4FA0A914-288B-244C-82BC-04637E925DEC}" type="slidenum">
              <a:rPr lang="en-US" smtClean="0"/>
              <a:t>1</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29291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93328E"/>
                </a:solidFill>
                <a:effectLst/>
                <a:latin typeface="+mn-lt"/>
                <a:ea typeface="+mn-ea"/>
                <a:cs typeface="+mn-cs"/>
              </a:rPr>
              <a:t>(Student Worksheet Question 6)</a:t>
            </a:r>
          </a:p>
          <a:p>
            <a:r>
              <a:rPr lang="en-GB" sz="1200" kern="1200" dirty="0" smtClean="0">
                <a:solidFill>
                  <a:schemeClr val="tx1"/>
                </a:solidFill>
                <a:effectLst/>
                <a:latin typeface="+mn-lt"/>
                <a:ea typeface="+mn-ea"/>
                <a:cs typeface="+mn-cs"/>
              </a:rPr>
              <a:t>Equation for square Lego bricks constraint</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t>
            </a:r>
            <a:r>
              <a:rPr lang="en-GB" dirty="0"/>
              <a:t>2t + 2c ≤ 8</a:t>
            </a:r>
          </a:p>
          <a:p>
            <a:r>
              <a:rPr lang="en-GB" dirty="0"/>
              <a:t>Where</a:t>
            </a:r>
          </a:p>
          <a:p>
            <a:pPr lvl="0"/>
            <a:r>
              <a:rPr lang="en-GB" dirty="0"/>
              <a:t>(1</a:t>
            </a:r>
            <a:r>
              <a:rPr lang="en-GB" baseline="30000" dirty="0"/>
              <a:t>st</a:t>
            </a:r>
            <a:r>
              <a:rPr lang="en-GB" dirty="0"/>
              <a:t>) 2 = no. square bricks needed to produce a table</a:t>
            </a:r>
          </a:p>
          <a:p>
            <a:pPr lvl="0"/>
            <a:r>
              <a:rPr lang="en-GB" dirty="0"/>
              <a:t>t = no. tables produced</a:t>
            </a:r>
          </a:p>
          <a:p>
            <a:pPr lvl="0"/>
            <a:r>
              <a:rPr lang="en-GB" dirty="0"/>
              <a:t>(2</a:t>
            </a:r>
            <a:r>
              <a:rPr lang="en-GB" baseline="30000" dirty="0"/>
              <a:t>nd</a:t>
            </a:r>
            <a:r>
              <a:rPr lang="en-GB" dirty="0"/>
              <a:t>) 2= no. square bricks needed to produce a chair</a:t>
            </a:r>
          </a:p>
          <a:p>
            <a:pPr lvl="0"/>
            <a:r>
              <a:rPr lang="en-GB" dirty="0"/>
              <a:t>c = no. chairs produced</a:t>
            </a:r>
          </a:p>
          <a:p>
            <a:pPr lvl="0"/>
            <a:r>
              <a:rPr lang="en-GB" dirty="0"/>
              <a:t>6 = no. square bricks available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5F1A7A-0D89-4384-B648-B95F8F43D9C0}" type="slidenum">
              <a:rPr lang="en-GB" smtClean="0"/>
              <a:t>10</a:t>
            </a:fld>
            <a:endParaRPr lang="en-GB"/>
          </a:p>
        </p:txBody>
      </p:sp>
      <p:sp>
        <p:nvSpPr>
          <p:cNvPr id="6" name="Header Placeholder 5"/>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3691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In </a:t>
            </a:r>
            <a:r>
              <a:rPr lang="en-GB" dirty="0"/>
              <a:t>order to plot the equations on a graph, the students can solve them as equalities. This will give them two points to plot before drawing a straight line through them. These equations are an </a:t>
            </a:r>
            <a:r>
              <a:rPr lang="en-GB" i="1" dirty="0" err="1"/>
              <a:t>ax</a:t>
            </a:r>
            <a:r>
              <a:rPr lang="en-GB" dirty="0"/>
              <a:t> + </a:t>
            </a:r>
            <a:r>
              <a:rPr lang="en-GB" i="1" dirty="0"/>
              <a:t>by</a:t>
            </a:r>
            <a:r>
              <a:rPr lang="en-GB" dirty="0"/>
              <a:t> = </a:t>
            </a:r>
            <a:r>
              <a:rPr lang="en-GB" i="1" dirty="0"/>
              <a:t>c</a:t>
            </a:r>
            <a:r>
              <a:rPr lang="en-GB" dirty="0"/>
              <a:t> variation of </a:t>
            </a:r>
            <a:r>
              <a:rPr lang="en-GB" i="1" dirty="0"/>
              <a:t>y</a:t>
            </a:r>
            <a:r>
              <a:rPr lang="en-GB" dirty="0"/>
              <a:t> = </a:t>
            </a:r>
            <a:r>
              <a:rPr lang="en-GB" i="1" dirty="0"/>
              <a:t>mx</a:t>
            </a:r>
            <a:r>
              <a:rPr lang="en-GB" dirty="0"/>
              <a:t> + </a:t>
            </a:r>
            <a:r>
              <a:rPr lang="en-GB" i="1" dirty="0"/>
              <a:t>c</a:t>
            </a:r>
            <a:r>
              <a:rPr lang="en-GB" dirty="0"/>
              <a:t>. </a:t>
            </a:r>
          </a:p>
          <a:p>
            <a:pPr algn="just"/>
            <a:r>
              <a:rPr lang="en-GB" dirty="0"/>
              <a:t> </a:t>
            </a:r>
          </a:p>
          <a:p>
            <a:pPr algn="just"/>
            <a:endParaRPr lang="en-GB" dirty="0"/>
          </a:p>
          <a:p>
            <a:pPr algn="just"/>
            <a:endParaRPr lang="en-GB" dirty="0" smtClean="0"/>
          </a:p>
          <a:p>
            <a:pPr algn="just"/>
            <a:endParaRPr lang="en-GB" dirty="0"/>
          </a:p>
          <a:p>
            <a:pPr algn="just"/>
            <a:endParaRPr lang="en-GB" dirty="0" smtClean="0"/>
          </a:p>
          <a:p>
            <a:pPr algn="just"/>
            <a:endParaRPr lang="en-GB" dirty="0"/>
          </a:p>
          <a:p>
            <a:pPr algn="just"/>
            <a:r>
              <a:rPr lang="en-GB" dirty="0" smtClean="0"/>
              <a:t> </a:t>
            </a:r>
          </a:p>
          <a:p>
            <a:pPr algn="just"/>
            <a:r>
              <a:rPr lang="en-GB" dirty="0"/>
              <a:t> </a:t>
            </a:r>
          </a:p>
          <a:p>
            <a:pPr algn="just"/>
            <a:r>
              <a:rPr lang="en-GB" dirty="0"/>
              <a:t> </a:t>
            </a:r>
          </a:p>
          <a:p>
            <a:pPr algn="just"/>
            <a:r>
              <a:rPr lang="en-GB" dirty="0"/>
              <a:t> </a:t>
            </a:r>
          </a:p>
          <a:p>
            <a:pPr algn="just"/>
            <a:endParaRPr lang="en-GB" dirty="0"/>
          </a:p>
          <a:p>
            <a:pPr algn="just"/>
            <a:r>
              <a:rPr lang="en-GB" dirty="0"/>
              <a:t> </a:t>
            </a:r>
          </a:p>
          <a:p>
            <a:pPr algn="just"/>
            <a:endParaRPr lang="en-GB" dirty="0"/>
          </a:p>
          <a:p>
            <a:pPr algn="just"/>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11</a:t>
            </a:fld>
            <a:endParaRPr lang="en-GB"/>
          </a:p>
        </p:txBody>
      </p:sp>
      <p:sp>
        <p:nvSpPr>
          <p:cNvPr id="6" name="Header Placeholder 5"/>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59464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Students should set </a:t>
            </a:r>
            <a:r>
              <a:rPr lang="en-GB" b="1" dirty="0" smtClean="0"/>
              <a:t>t = 0</a:t>
            </a:r>
            <a:r>
              <a:rPr lang="en-GB" dirty="0" smtClean="0"/>
              <a:t> and solve to find the value of </a:t>
            </a:r>
            <a:r>
              <a:rPr lang="en-GB" b="1" dirty="0" smtClean="0"/>
              <a:t>c</a:t>
            </a:r>
            <a:r>
              <a:rPr lang="en-GB" dirty="0" smtClean="0"/>
              <a:t>. Then, set </a:t>
            </a:r>
            <a:r>
              <a:rPr lang="en-GB" b="1" dirty="0" smtClean="0"/>
              <a:t>c = 0</a:t>
            </a:r>
            <a:r>
              <a:rPr lang="en-GB" dirty="0" smtClean="0"/>
              <a:t> and solve to find the value of </a:t>
            </a:r>
            <a:r>
              <a:rPr lang="en-GB" b="1" dirty="0" smtClean="0"/>
              <a:t>t</a:t>
            </a:r>
            <a:r>
              <a:rPr lang="en-GB" dirty="0" smtClean="0"/>
              <a:t> for the rectangular and square Lego bricks.</a:t>
            </a:r>
          </a:p>
          <a:p>
            <a:pPr algn="just"/>
            <a:endParaRPr lang="en-GB" dirty="0"/>
          </a:p>
          <a:p>
            <a:pPr algn="just"/>
            <a:r>
              <a:rPr lang="en-GB" dirty="0" smtClean="0"/>
              <a:t>Answers (in purple) appear on click.</a:t>
            </a:r>
          </a:p>
          <a:p>
            <a:pPr algn="just"/>
            <a:r>
              <a:rPr lang="en-GB" dirty="0"/>
              <a:t> </a:t>
            </a:r>
          </a:p>
          <a:p>
            <a:pPr algn="just"/>
            <a:r>
              <a:rPr lang="en-GB" dirty="0"/>
              <a:t>For </a:t>
            </a:r>
            <a:r>
              <a:rPr lang="en-GB" dirty="0" smtClean="0"/>
              <a:t>rectangular Lego </a:t>
            </a:r>
            <a:r>
              <a:rPr lang="en-GB" dirty="0"/>
              <a:t>bricks, </a:t>
            </a:r>
            <a:r>
              <a:rPr lang="en-GB" b="1" dirty="0"/>
              <a:t>2t + c = </a:t>
            </a:r>
            <a:r>
              <a:rPr lang="en-GB" b="1" dirty="0" smtClean="0"/>
              <a:t>6</a:t>
            </a:r>
            <a:endParaRPr lang="en-GB" dirty="0"/>
          </a:p>
          <a:p>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370855684"/>
              </p:ext>
            </p:extLst>
          </p:nvPr>
        </p:nvGraphicFramePr>
        <p:xfrm>
          <a:off x="812260" y="6252156"/>
          <a:ext cx="4068000" cy="97536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433627251"/>
                    </a:ext>
                  </a:extLst>
                </a:gridCol>
                <a:gridCol w="648000">
                  <a:extLst>
                    <a:ext uri="{9D8B030D-6E8A-4147-A177-3AD203B41FA5}">
                      <a16:colId xmlns:a16="http://schemas.microsoft.com/office/drawing/2014/main" val="2452458108"/>
                    </a:ext>
                  </a:extLst>
                </a:gridCol>
                <a:gridCol w="648000">
                  <a:extLst>
                    <a:ext uri="{9D8B030D-6E8A-4147-A177-3AD203B41FA5}">
                      <a16:colId xmlns:a16="http://schemas.microsoft.com/office/drawing/2014/main" val="3566050887"/>
                    </a:ext>
                  </a:extLst>
                </a:gridCol>
                <a:gridCol w="648000">
                  <a:extLst>
                    <a:ext uri="{9D8B030D-6E8A-4147-A177-3AD203B41FA5}">
                      <a16:colId xmlns:a16="http://schemas.microsoft.com/office/drawing/2014/main" val="2661816011"/>
                    </a:ext>
                  </a:extLst>
                </a:gridCol>
                <a:gridCol w="648000">
                  <a:extLst>
                    <a:ext uri="{9D8B030D-6E8A-4147-A177-3AD203B41FA5}">
                      <a16:colId xmlns:a16="http://schemas.microsoft.com/office/drawing/2014/main" val="3203104682"/>
                    </a:ext>
                  </a:extLst>
                </a:gridCol>
                <a:gridCol w="828000">
                  <a:extLst>
                    <a:ext uri="{9D8B030D-6E8A-4147-A177-3AD203B41FA5}">
                      <a16:colId xmlns:a16="http://schemas.microsoft.com/office/drawing/2014/main" val="2598507031"/>
                    </a:ext>
                  </a:extLst>
                </a:gridCol>
              </a:tblGrid>
              <a:tr h="0">
                <a:tc>
                  <a:txBody>
                    <a:bodyPr/>
                    <a:lstStyle/>
                    <a:p>
                      <a:r>
                        <a:rPr lang="en-GB" sz="1000" dirty="0" smtClean="0">
                          <a:solidFill>
                            <a:schemeClr val="tx1"/>
                          </a:solidFill>
                        </a:rPr>
                        <a:t>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smtClean="0">
                          <a:solidFill>
                            <a:schemeClr val="tx1"/>
                          </a:solidFill>
                        </a:rPr>
                        <a:t>=</a:t>
                      </a:r>
                      <a:endParaRPr lang="en-GB"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Total</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Coordinates</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099618"/>
                  </a:ext>
                </a:extLst>
              </a:tr>
              <a:tr h="0">
                <a:tc>
                  <a:txBody>
                    <a:bodyPr/>
                    <a:lstStyle/>
                    <a:p>
                      <a:r>
                        <a:rPr lang="en-GB" sz="1000" dirty="0" smtClean="0">
                          <a:solidFill>
                            <a:schemeClr val="tx1"/>
                          </a:solidFill>
                        </a:rPr>
                        <a:t>2t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097583"/>
                  </a:ext>
                </a:extLst>
              </a:tr>
              <a:tr h="0">
                <a:tc>
                  <a:txBody>
                    <a:bodyPr/>
                    <a:lstStyle/>
                    <a:p>
                      <a:r>
                        <a:rPr lang="en-GB" sz="1000" dirty="0" smtClean="0">
                          <a:solidFill>
                            <a:schemeClr val="tx1"/>
                          </a:solidFill>
                        </a:rPr>
                        <a:t>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45246"/>
                  </a:ext>
                </a:extLst>
              </a:tr>
              <a:tr h="0">
                <a:tc>
                  <a:txBody>
                    <a:bodyPr/>
                    <a:lstStyle/>
                    <a:p>
                      <a:r>
                        <a:rPr lang="en-GB" sz="1000" dirty="0" smtClean="0">
                          <a:solidFill>
                            <a:schemeClr val="tx1"/>
                          </a:solidFill>
                        </a:rPr>
                        <a:t>2</a:t>
                      </a:r>
                      <a:r>
                        <a:rPr lang="en-GB" sz="1000" baseline="0" dirty="0" smtClean="0">
                          <a:solidFill>
                            <a:schemeClr val="tx1"/>
                          </a:solidFill>
                        </a:rPr>
                        <a:t> x 3</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(3,0)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428045"/>
                  </a:ext>
                </a:extLst>
              </a:tr>
            </a:tbl>
          </a:graphicData>
        </a:graphic>
      </p:graphicFrame>
      <p:sp>
        <p:nvSpPr>
          <p:cNvPr id="6" name="Header Placeholder 5"/>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09618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Students should set </a:t>
            </a:r>
            <a:r>
              <a:rPr lang="en-GB" b="1" dirty="0" smtClean="0"/>
              <a:t>t = 0</a:t>
            </a:r>
            <a:r>
              <a:rPr lang="en-GB" dirty="0" smtClean="0"/>
              <a:t> and solve to find the value of </a:t>
            </a:r>
            <a:r>
              <a:rPr lang="en-GB" b="1" dirty="0" smtClean="0"/>
              <a:t>c</a:t>
            </a:r>
            <a:r>
              <a:rPr lang="en-GB" dirty="0" smtClean="0"/>
              <a:t>. Then, set </a:t>
            </a:r>
            <a:r>
              <a:rPr lang="en-GB" b="1" dirty="0" smtClean="0"/>
              <a:t>c = 0</a:t>
            </a:r>
            <a:r>
              <a:rPr lang="en-GB" dirty="0" smtClean="0"/>
              <a:t> and solve to find the value of </a:t>
            </a:r>
            <a:r>
              <a:rPr lang="en-GB" b="1" dirty="0" smtClean="0"/>
              <a:t>t</a:t>
            </a:r>
            <a:r>
              <a:rPr lang="en-GB" dirty="0" smtClean="0"/>
              <a:t> for the rectangular and square Lego bricks.</a:t>
            </a:r>
          </a:p>
          <a:p>
            <a:pPr algn="just"/>
            <a:r>
              <a:rPr lang="en-GB" dirty="0" smtClean="0"/>
              <a:t> </a:t>
            </a:r>
            <a:endParaRPr lang="en-GB" dirty="0"/>
          </a:p>
          <a:p>
            <a:pPr algn="just"/>
            <a:r>
              <a:rPr lang="en-GB" dirty="0"/>
              <a:t>Answers (in purple) appear on click.</a:t>
            </a:r>
          </a:p>
          <a:p>
            <a:endParaRPr lang="en-GB" dirty="0" smtClean="0"/>
          </a:p>
          <a:p>
            <a:r>
              <a:rPr lang="en-GB" dirty="0" smtClean="0"/>
              <a:t>For square Lego bricks, </a:t>
            </a:r>
            <a:r>
              <a:rPr lang="en-GB" b="1" dirty="0" smtClean="0"/>
              <a:t>2t + 2c = 8</a:t>
            </a:r>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13</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706769702"/>
              </p:ext>
            </p:extLst>
          </p:nvPr>
        </p:nvGraphicFramePr>
        <p:xfrm>
          <a:off x="831715" y="6252156"/>
          <a:ext cx="4068000" cy="97536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433627251"/>
                    </a:ext>
                  </a:extLst>
                </a:gridCol>
                <a:gridCol w="648000">
                  <a:extLst>
                    <a:ext uri="{9D8B030D-6E8A-4147-A177-3AD203B41FA5}">
                      <a16:colId xmlns:a16="http://schemas.microsoft.com/office/drawing/2014/main" val="2452458108"/>
                    </a:ext>
                  </a:extLst>
                </a:gridCol>
                <a:gridCol w="648000">
                  <a:extLst>
                    <a:ext uri="{9D8B030D-6E8A-4147-A177-3AD203B41FA5}">
                      <a16:colId xmlns:a16="http://schemas.microsoft.com/office/drawing/2014/main" val="3566050887"/>
                    </a:ext>
                  </a:extLst>
                </a:gridCol>
                <a:gridCol w="648000">
                  <a:extLst>
                    <a:ext uri="{9D8B030D-6E8A-4147-A177-3AD203B41FA5}">
                      <a16:colId xmlns:a16="http://schemas.microsoft.com/office/drawing/2014/main" val="2661816011"/>
                    </a:ext>
                  </a:extLst>
                </a:gridCol>
                <a:gridCol w="648000">
                  <a:extLst>
                    <a:ext uri="{9D8B030D-6E8A-4147-A177-3AD203B41FA5}">
                      <a16:colId xmlns:a16="http://schemas.microsoft.com/office/drawing/2014/main" val="3203104682"/>
                    </a:ext>
                  </a:extLst>
                </a:gridCol>
                <a:gridCol w="828000">
                  <a:extLst>
                    <a:ext uri="{9D8B030D-6E8A-4147-A177-3AD203B41FA5}">
                      <a16:colId xmlns:a16="http://schemas.microsoft.com/office/drawing/2014/main" val="2598507031"/>
                    </a:ext>
                  </a:extLst>
                </a:gridCol>
              </a:tblGrid>
              <a:tr h="0">
                <a:tc>
                  <a:txBody>
                    <a:bodyPr/>
                    <a:lstStyle/>
                    <a:p>
                      <a:r>
                        <a:rPr lang="en-GB" sz="1000" dirty="0" smtClean="0">
                          <a:solidFill>
                            <a:schemeClr val="tx1"/>
                          </a:solidFill>
                        </a:rPr>
                        <a:t>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smtClean="0">
                          <a:solidFill>
                            <a:schemeClr val="tx1"/>
                          </a:solidFill>
                        </a:rPr>
                        <a:t>=</a:t>
                      </a:r>
                      <a:endParaRPr lang="en-GB"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Total</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Coordinates</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099618"/>
                  </a:ext>
                </a:extLst>
              </a:tr>
              <a:tr h="0">
                <a:tc>
                  <a:txBody>
                    <a:bodyPr/>
                    <a:lstStyle/>
                    <a:p>
                      <a:r>
                        <a:rPr lang="en-GB" sz="1000" dirty="0" smtClean="0">
                          <a:solidFill>
                            <a:schemeClr val="tx1"/>
                          </a:solidFill>
                        </a:rPr>
                        <a:t>2t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2c</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097583"/>
                  </a:ext>
                </a:extLst>
              </a:tr>
              <a:tr h="0">
                <a:tc>
                  <a:txBody>
                    <a:bodyPr/>
                    <a:lstStyle/>
                    <a:p>
                      <a:r>
                        <a:rPr lang="en-GB" sz="1000" dirty="0" smtClean="0">
                          <a:solidFill>
                            <a:schemeClr val="tx1"/>
                          </a:solidFill>
                        </a:rPr>
                        <a:t>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2 x 4</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(0,4)</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45246"/>
                  </a:ext>
                </a:extLst>
              </a:tr>
              <a:tr h="0">
                <a:tc>
                  <a:txBody>
                    <a:bodyPr/>
                    <a:lstStyle/>
                    <a:p>
                      <a:r>
                        <a:rPr lang="en-GB" sz="1000" dirty="0" smtClean="0">
                          <a:solidFill>
                            <a:schemeClr val="tx1"/>
                          </a:solidFill>
                        </a:rPr>
                        <a:t>2</a:t>
                      </a:r>
                      <a:r>
                        <a:rPr lang="en-GB" sz="1000" baseline="0" dirty="0" smtClean="0">
                          <a:solidFill>
                            <a:schemeClr val="tx1"/>
                          </a:solidFill>
                        </a:rPr>
                        <a:t> x 4</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6</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solidFill>
                            <a:schemeClr val="tx1"/>
                          </a:solidFill>
                        </a:rPr>
                        <a:t>(4,0)</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428045"/>
                  </a:ext>
                </a:extLst>
              </a:tr>
            </a:tbl>
          </a:graphicData>
        </a:graphic>
      </p:graphicFrame>
    </p:spTree>
    <p:extLst>
      <p:ext uri="{BB962C8B-B14F-4D97-AF65-F5344CB8AC3E}">
        <p14:creationId xmlns:p14="http://schemas.microsoft.com/office/powerpoint/2010/main" val="253826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smtClean="0">
                <a:solidFill>
                  <a:srgbClr val="93328E"/>
                </a:solidFill>
              </a:rPr>
              <a:t>(Student Worksheet Question 7) </a:t>
            </a:r>
            <a:r>
              <a:rPr lang="en-GB" dirty="0" smtClean="0"/>
              <a:t>When the students draw their graphs, ask them to include negative numbers on their axes and ask them to draw their line beyond the points they have plotted. They should label their lines with the equations.</a:t>
            </a:r>
          </a:p>
          <a:p>
            <a:pPr algn="just"/>
            <a:endParaRPr lang="en-GB" dirty="0" smtClean="0"/>
          </a:p>
          <a:p>
            <a:pPr algn="just"/>
            <a:r>
              <a:rPr lang="en-GB" dirty="0" smtClean="0"/>
              <a:t>Answer:</a:t>
            </a:r>
            <a:r>
              <a:rPr lang="en-GB" baseline="0" dirty="0" smtClean="0"/>
              <a:t> </a:t>
            </a:r>
            <a:r>
              <a:rPr lang="en-GB" dirty="0" smtClean="0"/>
              <a:t>Graph appears on click.</a:t>
            </a:r>
          </a:p>
          <a:p>
            <a:pPr algn="just"/>
            <a:endParaRPr lang="en-GB" dirty="0"/>
          </a:p>
          <a:p>
            <a:pPr lvl="0" algn="just">
              <a:defRPr/>
            </a:pPr>
            <a:r>
              <a:rPr lang="en-GB" dirty="0"/>
              <a:t>Considering that the equations are ‘less than or equal to’, ask the students which side of the lines they think the possible solutions will lie. If they’re not sure, ask them to move on to Question </a:t>
            </a:r>
            <a:r>
              <a:rPr lang="en-GB" dirty="0" smtClean="0"/>
              <a:t>8, </a:t>
            </a:r>
            <a:r>
              <a:rPr lang="en-GB" dirty="0"/>
              <a:t>which will provide the answer.</a:t>
            </a:r>
          </a:p>
          <a:p>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14</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69911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kern="1200" dirty="0" smtClean="0">
                <a:solidFill>
                  <a:srgbClr val="93328E"/>
                </a:solidFill>
                <a:effectLst/>
              </a:rPr>
              <a:t>(Student Worksheet Question 8)</a:t>
            </a:r>
            <a:endParaRPr lang="en-GB" b="0" dirty="0" smtClean="0">
              <a:solidFill>
                <a:srgbClr val="93328E"/>
              </a:solidFill>
              <a:effectLst/>
            </a:endParaRPr>
          </a:p>
          <a:p>
            <a:pPr algn="just"/>
            <a:r>
              <a:rPr lang="en-GB" sz="1200" kern="1200" dirty="0" smtClean="0">
                <a:solidFill>
                  <a:schemeClr val="tx1"/>
                </a:solidFill>
                <a:effectLst/>
                <a:latin typeface="+mn-lt"/>
                <a:ea typeface="+mn-ea"/>
                <a:cs typeface="+mn-cs"/>
              </a:rPr>
              <a:t>Students can link the table of results from Question 1 to their graph by plotting the points for the combinations of tables and chairs they identified. Answer on next slide.</a:t>
            </a:r>
            <a:endParaRPr lang="en-GB" dirty="0" smtClean="0">
              <a:effectLst/>
            </a:endParaRPr>
          </a:p>
          <a:p>
            <a:pPr algn="just"/>
            <a:endParaRPr lang="en-GB" sz="1200" kern="1200" dirty="0" smtClean="0">
              <a:solidFill>
                <a:schemeClr val="tx1"/>
              </a:solidFill>
              <a:effectLst/>
              <a:latin typeface="+mn-lt"/>
              <a:ea typeface="+mn-ea"/>
              <a:cs typeface="+mn-cs"/>
            </a:endParaRPr>
          </a:p>
          <a:p>
            <a:pPr algn="just"/>
            <a:r>
              <a:rPr lang="en-GB" sz="1200" b="0" kern="1200" dirty="0" smtClean="0">
                <a:solidFill>
                  <a:srgbClr val="93328E"/>
                </a:solidFill>
                <a:effectLst/>
              </a:rPr>
              <a:t>(Student Worksheet Question 9)</a:t>
            </a:r>
            <a:endParaRPr lang="en-GB" b="0" dirty="0" smtClean="0">
              <a:solidFill>
                <a:srgbClr val="93328E"/>
              </a:solidFill>
              <a:effectLst/>
            </a:endParaRPr>
          </a:p>
          <a:p>
            <a:pPr algn="just"/>
            <a:r>
              <a:rPr lang="en-GB" sz="1200" kern="1200" dirty="0" smtClean="0">
                <a:solidFill>
                  <a:schemeClr val="tx1"/>
                </a:solidFill>
                <a:effectLst/>
                <a:latin typeface="+mn-lt"/>
                <a:ea typeface="+mn-ea"/>
                <a:cs typeface="+mn-cs"/>
              </a:rPr>
              <a:t>Encourage students to discuss whether negative numbers could be possible solutions.</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r>
              <a:rPr lang="en-GB" sz="1200" kern="1200" dirty="0" smtClean="0">
                <a:solidFill>
                  <a:schemeClr val="tx1"/>
                </a:solidFill>
                <a:effectLst/>
                <a:latin typeface="+mn-lt"/>
                <a:ea typeface="+mn-ea"/>
                <a:cs typeface="+mn-cs"/>
              </a:rPr>
              <a:t>Answer: The plotted combinations of tables and chairs indicates that the feasible region lies below the lines (equal to or less than). A negative number of tables and chairs cannot be produced and so this provides further boundaries for the feasible region.</a:t>
            </a:r>
          </a:p>
          <a:p>
            <a:pPr algn="just"/>
            <a:endParaRPr lang="en-GB" sz="1200" b="0" kern="1200" dirty="0" smtClean="0">
              <a:solidFill>
                <a:srgbClr val="93328E"/>
              </a:solidFill>
              <a:effectLst/>
              <a:latin typeface="+mn-lt"/>
              <a:ea typeface="+mn-ea"/>
              <a:cs typeface="+mn-cs"/>
            </a:endParaRPr>
          </a:p>
          <a:p>
            <a:pPr algn="just"/>
            <a:r>
              <a:rPr lang="en-GB" sz="1200" b="0" kern="1200" dirty="0" smtClean="0">
                <a:solidFill>
                  <a:srgbClr val="93328E"/>
                </a:solidFill>
                <a:effectLst/>
              </a:rPr>
              <a:t>(Student Worksheet Question 10) (Extension Task)</a:t>
            </a:r>
            <a:endParaRPr lang="en-GB" b="0" dirty="0" smtClean="0">
              <a:solidFill>
                <a:srgbClr val="93328E"/>
              </a:solidFill>
              <a:effectLst/>
            </a:endParaRPr>
          </a:p>
          <a:p>
            <a:pPr algn="just"/>
            <a:r>
              <a:rPr lang="en-GB" sz="1200" kern="1200" dirty="0" smtClean="0">
                <a:solidFill>
                  <a:schemeClr val="tx1"/>
                </a:solidFill>
                <a:effectLst/>
                <a:latin typeface="+mn-lt"/>
                <a:ea typeface="+mn-ea"/>
                <a:cs typeface="+mn-cs"/>
              </a:rPr>
              <a:t>This can be set as homework or a follow up task. It can also be approached as a plenary/summary discussion.</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15</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410507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C320FD-AE70-4C1A-8EF2-60C7532CA9B7}" type="slidenum">
              <a:rPr lang="en-GB" smtClean="0"/>
              <a:t>16</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20345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Linear programming has many uses.</a:t>
            </a:r>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17</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95812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Food banks and nutritionists can use linear programming to </a:t>
            </a:r>
            <a:r>
              <a:rPr lang="en-GB" dirty="0" smtClean="0"/>
              <a:t>help assemble food packages.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Discussion question: what constraints might there be in </a:t>
            </a:r>
            <a:r>
              <a:rPr lang="en-GB" dirty="0" smtClean="0"/>
              <a:t>assembling food packages? Answer: D</a:t>
            </a:r>
            <a:r>
              <a:rPr lang="en-GB" sz="1200" b="0" i="0" kern="1200" dirty="0" smtClean="0">
                <a:solidFill>
                  <a:schemeClr val="tx1"/>
                </a:solidFill>
                <a:effectLst/>
                <a:latin typeface="+mn-lt"/>
                <a:ea typeface="+mn-ea"/>
                <a:cs typeface="+mn-cs"/>
              </a:rPr>
              <a:t>ietary or cultural restrictions, nutrition, price limits (would it be cheaper to buy certain foods in bulk etc.)…</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order to optimise the food packages, data like food prices, nutrition information and potentially shelf life/seasonal availability would need to be taken into account.</a:t>
            </a:r>
          </a:p>
          <a:p>
            <a:endParaRPr lang="en-GB" sz="1200" b="0" i="0" kern="1200" dirty="0" smtClean="0">
              <a:solidFill>
                <a:schemeClr val="tx1"/>
              </a:solidFill>
              <a:effectLst/>
              <a:latin typeface="+mn-lt"/>
              <a:ea typeface="+mn-ea"/>
              <a:cs typeface="+mn-cs"/>
            </a:endParaRPr>
          </a:p>
          <a:p>
            <a:r>
              <a:rPr lang="en-GB" dirty="0" smtClean="0"/>
              <a:t>As with SWEDEBUILD, people can optimise their use of a constrained or limited resource to maximise their output (which could be anything from profit to food packages).</a:t>
            </a:r>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18</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17804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ea typeface="Roboto Light" panose="02000000000000000000" pitchFamily="2" charset="0"/>
              </a:rPr>
              <a:t>Ask the students if they have heard of operational </a:t>
            </a:r>
            <a:r>
              <a:rPr lang="en-GB" dirty="0" smtClean="0">
                <a:ea typeface="Roboto Light" panose="02000000000000000000" pitchFamily="2" charset="0"/>
              </a:rPr>
              <a:t>r</a:t>
            </a:r>
            <a:r>
              <a:rPr lang="en-GB" dirty="0">
                <a:ea typeface="Roboto Light" panose="02000000000000000000" pitchFamily="2" charset="0"/>
              </a:rPr>
              <a:t>esearch. Often not many people have. (Text appears on click/moving forward).</a:t>
            </a:r>
          </a:p>
          <a:p>
            <a:pPr defTabSz="990752">
              <a:defRPr/>
            </a:pPr>
            <a:endParaRPr lang="en-GB" dirty="0">
              <a:ea typeface="Roboto Light" panose="02000000000000000000" pitchFamily="2" charset="0"/>
            </a:endParaRPr>
          </a:p>
          <a:p>
            <a:pPr defTabSz="990752">
              <a:defRPr/>
            </a:pPr>
            <a:r>
              <a:rPr lang="en-GB" dirty="0">
                <a:ea typeface="Roboto Light" panose="02000000000000000000" pitchFamily="2" charset="0"/>
              </a:rPr>
              <a:t>The answer on the slide can also be </a:t>
            </a:r>
            <a:r>
              <a:rPr lang="en-GB" dirty="0" smtClean="0">
                <a:ea typeface="Roboto Light" panose="02000000000000000000" pitchFamily="2" charset="0"/>
              </a:rPr>
              <a:t>stated as </a:t>
            </a:r>
            <a:r>
              <a:rPr lang="en-GB" dirty="0">
                <a:ea typeface="Roboto Light" panose="02000000000000000000" pitchFamily="2" charset="0"/>
              </a:rPr>
              <a:t>“OR involves using maths to solve problems or make better decisions”. It is a broad, slightly vague answer – that’s because OR has lots of practical applications! </a:t>
            </a:r>
            <a:endParaRPr lang="en-GB" dirty="0" smtClean="0">
              <a:ea typeface="Roboto Light" panose="02000000000000000000" pitchFamily="2" charset="0"/>
            </a:endParaRPr>
          </a:p>
          <a:p>
            <a:pPr defTabSz="990752">
              <a:defRPr/>
            </a:pPr>
            <a:endParaRPr lang="en-GB" dirty="0">
              <a:ea typeface="Roboto Light" panose="02000000000000000000" pitchFamily="2" charset="0"/>
            </a:endParaRPr>
          </a:p>
          <a:p>
            <a:pPr defTabSz="990752">
              <a:defRPr/>
            </a:pPr>
            <a:r>
              <a:rPr lang="en-GB" dirty="0">
                <a:ea typeface="Roboto Light" panose="02000000000000000000" pitchFamily="2" charset="0"/>
              </a:rPr>
              <a:t>OR is used today by many businesses – shops, airlines, architects, hospitals, local government and central government (think Ministry of Defence, HMRC etc.)</a:t>
            </a:r>
          </a:p>
          <a:p>
            <a:pPr defTabSz="990752">
              <a:defRPr/>
            </a:pPr>
            <a:endParaRPr lang="en-GB" dirty="0">
              <a:ea typeface="Roboto Light" panose="02000000000000000000" pitchFamily="2" charset="0"/>
            </a:endParaRPr>
          </a:p>
          <a:p>
            <a:pPr defTabSz="990752">
              <a:defRPr/>
            </a:pPr>
            <a:r>
              <a:rPr lang="en-GB" dirty="0" smtClean="0">
                <a:ea typeface="Roboto Light" panose="02000000000000000000" pitchFamily="2" charset="0"/>
              </a:rPr>
              <a:t>There are some in depth examples of OR on the following slides. Feel free to include your own.</a:t>
            </a:r>
            <a:endParaRPr lang="en-GB" dirty="0">
              <a:ea typeface="Roboto Light" panose="02000000000000000000" pitchFamily="2" charset="0"/>
            </a:endParaRPr>
          </a:p>
          <a:p>
            <a:endParaRPr lang="en-GB" dirty="0">
              <a:ea typeface="Roboto Light" panose="02000000000000000000" pitchFamily="2" charset="0"/>
            </a:endParaRPr>
          </a:p>
        </p:txBody>
      </p:sp>
      <p:sp>
        <p:nvSpPr>
          <p:cNvPr id="4" name="Slide Number Placeholder 3"/>
          <p:cNvSpPr>
            <a:spLocks noGrp="1"/>
          </p:cNvSpPr>
          <p:nvPr>
            <p:ph type="sldNum" sz="quarter" idx="10"/>
          </p:nvPr>
        </p:nvSpPr>
        <p:spPr/>
        <p:txBody>
          <a:bodyPr/>
          <a:lstStyle/>
          <a:p>
            <a:fld id="{9635151D-D7C4-40EB-BC1A-A02D9F467FE3}" type="slidenum">
              <a:rPr lang="en-GB" smtClean="0"/>
              <a:t>19</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06886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smtClean="0">
                <a:solidFill>
                  <a:schemeClr val="tx1"/>
                </a:solidFill>
                <a:effectLst/>
                <a:latin typeface="+mn-lt"/>
                <a:ea typeface="+mn-ea"/>
                <a:cs typeface="+mn-cs"/>
              </a:rPr>
              <a:t>Explain that SWEDEBUILD is a company that is very similar to IKEA®. This will help the students visualise a real scenario for this work.</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r>
              <a:rPr lang="en-GB" sz="1200" kern="1200" dirty="0" smtClean="0">
                <a:solidFill>
                  <a:srgbClr val="93328E"/>
                </a:solidFill>
                <a:effectLst/>
                <a:latin typeface="+mn-lt"/>
                <a:ea typeface="+mn-ea"/>
                <a:cs typeface="+mn-cs"/>
              </a:rPr>
              <a:t>General discussion:</a:t>
            </a:r>
          </a:p>
          <a:p>
            <a:pPr algn="just"/>
            <a:r>
              <a:rPr lang="en-GB" sz="1200" kern="1200" dirty="0" smtClean="0">
                <a:solidFill>
                  <a:schemeClr val="tx1"/>
                </a:solidFill>
                <a:effectLst/>
                <a:latin typeface="+mn-lt"/>
                <a:ea typeface="+mn-ea"/>
                <a:cs typeface="+mn-cs"/>
              </a:rPr>
              <a:t>Get the class to discuss what raw materials they would be likely to use (e.g. wood, plastic, metal, fabric), and what costs are associated with making a product (e.g. the raw materials, staff wages, machinery, cost of electricity).</a:t>
            </a:r>
          </a:p>
          <a:p>
            <a:pPr algn="just"/>
            <a:r>
              <a:rPr lang="en-GB" sz="1200" kern="1200" dirty="0" smtClean="0">
                <a:solidFill>
                  <a:schemeClr val="tx1"/>
                </a:solidFill>
                <a:effectLst/>
                <a:latin typeface="+mn-lt"/>
                <a:ea typeface="+mn-ea"/>
                <a:cs typeface="+mn-cs"/>
              </a:rPr>
              <a:t>Also</a:t>
            </a:r>
            <a:r>
              <a:rPr lang="en-GB" sz="1200" kern="1200" baseline="0" dirty="0" smtClean="0">
                <a:solidFill>
                  <a:schemeClr val="tx1"/>
                </a:solidFill>
                <a:effectLst/>
                <a:latin typeface="+mn-lt"/>
                <a:ea typeface="+mn-ea"/>
                <a:cs typeface="+mn-cs"/>
              </a:rPr>
              <a:t> discuss</a:t>
            </a:r>
            <a:r>
              <a:rPr lang="en-GB" sz="1200" kern="1200" dirty="0" smtClean="0">
                <a:solidFill>
                  <a:schemeClr val="tx1"/>
                </a:solidFill>
                <a:effectLst/>
                <a:latin typeface="+mn-lt"/>
                <a:ea typeface="+mn-ea"/>
                <a:cs typeface="+mn-cs"/>
              </a:rPr>
              <a:t> what is meant by profit and how this is calculated (may be more relevant for a younger audience).</a:t>
            </a:r>
          </a:p>
          <a:p>
            <a:pPr algn="just"/>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order to tackle</a:t>
            </a:r>
            <a:r>
              <a:rPr lang="en-GB" sz="1200" kern="1200" baseline="0" dirty="0" smtClean="0">
                <a:solidFill>
                  <a:schemeClr val="tx1"/>
                </a:solidFill>
                <a:effectLst/>
                <a:latin typeface="+mn-lt"/>
                <a:ea typeface="+mn-ea"/>
                <a:cs typeface="+mn-cs"/>
              </a:rPr>
              <a:t> this problem, we are going to </a:t>
            </a:r>
            <a:r>
              <a:rPr lang="en-GB" sz="1200" kern="1200" dirty="0" smtClean="0">
                <a:solidFill>
                  <a:schemeClr val="tx1"/>
                </a:solidFill>
                <a:effectLst/>
                <a:latin typeface="+mn-lt"/>
                <a:ea typeface="+mn-ea"/>
                <a:cs typeface="+mn-cs"/>
              </a:rPr>
              <a:t>model it using smaller materials (Lego).</a:t>
            </a:r>
          </a:p>
          <a:p>
            <a:r>
              <a:rPr lang="en-GB" sz="1200" kern="1200" dirty="0" smtClean="0">
                <a:solidFill>
                  <a:schemeClr val="tx1"/>
                </a:solidFill>
                <a:effectLst/>
                <a:latin typeface="+mn-lt"/>
                <a:ea typeface="+mn-ea"/>
                <a:cs typeface="+mn-cs"/>
              </a:rPr>
              <a:t>We will assume only one type of raw material and this will be represented by the Lego. We are only going to consider the cost of the raw materials (bricks) and no other associated costs. The design of the tables and chairs has also been simplified.</a:t>
            </a:r>
          </a:p>
          <a:p>
            <a:pPr algn="just"/>
            <a:endParaRPr lang="en-GB" dirty="0" smtClean="0">
              <a:effectLst/>
            </a:endParaRPr>
          </a:p>
        </p:txBody>
      </p:sp>
      <p:sp>
        <p:nvSpPr>
          <p:cNvPr id="4" name="Slide Number Placeholder 3"/>
          <p:cNvSpPr>
            <a:spLocks noGrp="1"/>
          </p:cNvSpPr>
          <p:nvPr>
            <p:ph type="sldNum" sz="quarter" idx="10"/>
          </p:nvPr>
        </p:nvSpPr>
        <p:spPr/>
        <p:txBody>
          <a:bodyPr/>
          <a:lstStyle/>
          <a:p>
            <a:fld id="{365F1A7A-0D89-4384-B648-B95F8F43D9C0}" type="slidenum">
              <a:rPr lang="en-GB" smtClean="0"/>
              <a:t>2</a:t>
            </a:fld>
            <a:endParaRPr lang="en-GB"/>
          </a:p>
        </p:txBody>
      </p:sp>
      <p:sp>
        <p:nvSpPr>
          <p:cNvPr id="5" name="Header Placeholder 4"/>
          <p:cNvSpPr>
            <a:spLocks noGrp="1"/>
          </p:cNvSpPr>
          <p:nvPr>
            <p:ph type="hdr" sz="quarter" idx="11"/>
          </p:nvPr>
        </p:nvSpPr>
        <p:spPr/>
        <p:txBody>
          <a:bodyPr/>
          <a:lstStyle/>
          <a:p>
            <a:r>
              <a:rPr lang="en-GB" dirty="0" smtClean="0"/>
              <a:t>OR in Education- </a:t>
            </a:r>
            <a:r>
              <a:rPr lang="en-GB" dirty="0" err="1" smtClean="0"/>
              <a:t>Swedebuild</a:t>
            </a:r>
            <a:endParaRPr lang="en-GB" dirty="0"/>
          </a:p>
        </p:txBody>
      </p:sp>
    </p:spTree>
    <p:extLst>
      <p:ext uri="{BB962C8B-B14F-4D97-AF65-F5344CB8AC3E}">
        <p14:creationId xmlns:p14="http://schemas.microsoft.com/office/powerpoint/2010/main" val="201983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ea typeface="Roboto Light" panose="02000000000000000000" pitchFamily="2" charset="0"/>
              </a:rPr>
              <a:t>Please feel free to paraphrase the below:</a:t>
            </a:r>
          </a:p>
          <a:p>
            <a:endParaRPr lang="en-GB" sz="1100" dirty="0">
              <a:ea typeface="Roboto Light" panose="02000000000000000000" pitchFamily="2" charset="0"/>
            </a:endParaRPr>
          </a:p>
          <a:p>
            <a:r>
              <a:rPr lang="en-GB" sz="1100" dirty="0">
                <a:ea typeface="Roboto Light" panose="02000000000000000000" pitchFamily="2" charset="0"/>
              </a:rPr>
              <a:t>Supermarkets use teams of OR professionals to solve problems and make decisions, such as understanding consumer buying patterns, deciding how many staff they should allocate to a </a:t>
            </a:r>
            <a:r>
              <a:rPr lang="en-GB" sz="1100" dirty="0" smtClean="0">
                <a:ea typeface="Roboto Light" panose="02000000000000000000" pitchFamily="2" charset="0"/>
              </a:rPr>
              <a:t>shift </a:t>
            </a:r>
            <a:r>
              <a:rPr lang="en-GB" sz="1100" dirty="0">
                <a:ea typeface="Roboto Light" panose="02000000000000000000" pitchFamily="2" charset="0"/>
              </a:rPr>
              <a:t>and calculating the optimal quantity and delivery times of their products.</a:t>
            </a:r>
          </a:p>
          <a:p>
            <a:endParaRPr lang="en-GB" sz="1100" dirty="0">
              <a:ea typeface="Roboto Light" panose="02000000000000000000" pitchFamily="2" charset="0"/>
            </a:endParaRPr>
          </a:p>
          <a:p>
            <a:r>
              <a:rPr lang="en-GB" sz="1100" dirty="0">
                <a:ea typeface="Roboto Light" panose="02000000000000000000" pitchFamily="2" charset="0"/>
              </a:rPr>
              <a:t>Supermarket loyalty cards, like a Tesco’s </a:t>
            </a:r>
            <a:r>
              <a:rPr lang="en-GB" sz="1100" dirty="0" err="1">
                <a:ea typeface="Roboto Light" panose="02000000000000000000" pitchFamily="2" charset="0"/>
              </a:rPr>
              <a:t>Clubcard</a:t>
            </a:r>
            <a:r>
              <a:rPr lang="en-GB" sz="1100" dirty="0">
                <a:ea typeface="Roboto Light" panose="02000000000000000000" pitchFamily="2" charset="0"/>
              </a:rPr>
              <a:t>, are a great example of OR in action. Loyalty cards let supermarkets track what their customers are buying, creating huge amounts of data for operational researchers to work with. They can use statistics to search for patterns in the data, attempting to predict how customers will behave in the future. </a:t>
            </a:r>
          </a:p>
          <a:p>
            <a:endParaRPr lang="en-GB" sz="1100" dirty="0">
              <a:ea typeface="Roboto Light" panose="02000000000000000000" pitchFamily="2" charset="0"/>
            </a:endParaRPr>
          </a:p>
          <a:p>
            <a:r>
              <a:rPr lang="en-GB" sz="1100" dirty="0">
                <a:ea typeface="Roboto Light" panose="02000000000000000000" pitchFamily="2" charset="0"/>
              </a:rPr>
              <a:t>For example, the data might show that people buy lots of milk on a Saturday, in which case the supermarket would know to stock up on Friday evening. It might also show that lots of people shop at certain times, or on a particular day, so the store managers would know to have more staff members working at that time. </a:t>
            </a:r>
          </a:p>
          <a:p>
            <a:endParaRPr lang="en-GB" sz="1100" dirty="0">
              <a:ea typeface="Roboto Light" panose="02000000000000000000" pitchFamily="2" charset="0"/>
            </a:endParaRPr>
          </a:p>
          <a:p>
            <a:r>
              <a:rPr lang="en-GB" sz="1100" dirty="0">
                <a:ea typeface="Roboto Light" panose="02000000000000000000" pitchFamily="2" charset="0"/>
              </a:rPr>
              <a:t>Most supermarkets also incorporate weather forecasting data, obtained from weather stations near each of their stores to optimise this </a:t>
            </a:r>
            <a:r>
              <a:rPr lang="en-GB" sz="1100" dirty="0" smtClean="0">
                <a:ea typeface="Roboto Light" panose="02000000000000000000" pitchFamily="2" charset="0"/>
              </a:rPr>
              <a:t>further by </a:t>
            </a:r>
            <a:r>
              <a:rPr lang="en-GB" sz="1100" dirty="0">
                <a:ea typeface="Roboto Light" panose="02000000000000000000" pitchFamily="2" charset="0"/>
              </a:rPr>
              <a:t>making sure they have extra BBQ food in towns that are expecting sunny weekends.</a:t>
            </a:r>
          </a:p>
          <a:p>
            <a:endParaRPr lang="en-GB" sz="1100" dirty="0">
              <a:ea typeface="Roboto Light" panose="02000000000000000000" pitchFamily="2" charset="0"/>
            </a:endParaRPr>
          </a:p>
          <a:p>
            <a:r>
              <a:rPr lang="en-GB" sz="1100" dirty="0">
                <a:ea typeface="Roboto Light" panose="02000000000000000000" pitchFamily="2" charset="0"/>
              </a:rPr>
              <a:t>It’s easy to see what a big impact OR has on making the right decisions for supermarkets – helping them keep customers happy and make profits!</a:t>
            </a:r>
          </a:p>
          <a:p>
            <a:endParaRPr lang="en-GB"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10"/>
          </p:nvPr>
        </p:nvSpPr>
        <p:spPr/>
        <p:txBody>
          <a:bodyPr/>
          <a:lstStyle/>
          <a:p>
            <a:fld id="{9635151D-D7C4-40EB-BC1A-A02D9F467FE3}" type="slidenum">
              <a:rPr lang="en-GB" smtClean="0"/>
              <a:t>20</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49509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sz="1300" dirty="0"/>
          </a:p>
          <a:p>
            <a:r>
              <a:rPr lang="en-GB" sz="1300" dirty="0"/>
              <a:t>Operational </a:t>
            </a:r>
            <a:r>
              <a:rPr lang="en-GB" sz="1300" dirty="0" smtClean="0"/>
              <a:t>researchers </a:t>
            </a:r>
            <a:r>
              <a:rPr lang="en-GB" sz="1300" dirty="0"/>
              <a:t>at places like British Airways are involved in a lot of </a:t>
            </a:r>
            <a:r>
              <a:rPr lang="en-GB" sz="1300" dirty="0" smtClean="0"/>
              <a:t>decision-making</a:t>
            </a:r>
            <a:r>
              <a:rPr lang="en-GB" sz="1300" dirty="0"/>
              <a:t>.</a:t>
            </a:r>
          </a:p>
          <a:p>
            <a:r>
              <a:rPr lang="en-GB" sz="1300" dirty="0"/>
              <a:t> </a:t>
            </a:r>
          </a:p>
          <a:p>
            <a:r>
              <a:rPr lang="en-GB" sz="1300" dirty="0"/>
              <a:t>When you book a holiday, OR has been used to decide where an airline will fly </a:t>
            </a:r>
            <a:r>
              <a:rPr lang="en-GB" sz="1300" dirty="0" smtClean="0"/>
              <a:t>to </a:t>
            </a:r>
            <a:r>
              <a:rPr lang="en-GB" sz="1300" dirty="0"/>
              <a:t>and how much they charge you for your ticket, using customer buying patterns and forecasting to predict </a:t>
            </a:r>
            <a:r>
              <a:rPr lang="en-GB" sz="1300" dirty="0" smtClean="0"/>
              <a:t>demand</a:t>
            </a:r>
            <a:r>
              <a:rPr lang="en-GB" sz="1300" dirty="0"/>
              <a:t>.</a:t>
            </a:r>
          </a:p>
          <a:p>
            <a:endParaRPr lang="en-GB" dirty="0"/>
          </a:p>
          <a:p>
            <a:r>
              <a:rPr lang="en-GB" sz="1300" dirty="0"/>
              <a:t>When you arrive at the airport, OR has been used to minimise queueing times, and simulations are used to model the flow of passengers through the terminal to ensure staff members and equipment are in the right places at the right time.</a:t>
            </a:r>
          </a:p>
          <a:p>
            <a:endParaRPr lang="en-GB" dirty="0"/>
          </a:p>
          <a:p>
            <a:r>
              <a:rPr lang="en-GB" sz="1300" dirty="0"/>
              <a:t>When you board the plane, OR has helped choose a boarding strategy and ensure your plane leaves on time. OR is even used to forecast how many passengers are likely to cancel their holiday!</a:t>
            </a:r>
          </a:p>
          <a:p>
            <a:endParaRPr lang="en-GB" sz="1300" dirty="0"/>
          </a:p>
          <a:p>
            <a:r>
              <a:rPr lang="en-GB" sz="1300" dirty="0"/>
              <a:t>Just like supermarkets, airlines rely heavily on OR to make better, more informed decisions that result in better outcomes for their business.</a:t>
            </a: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21</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02555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dirty="0">
              <a:ea typeface="Roboto Light" panose="02000000000000000000" pitchFamily="2" charset="0"/>
            </a:endParaRPr>
          </a:p>
          <a:p>
            <a:r>
              <a:rPr lang="en-GB" dirty="0">
                <a:ea typeface="Roboto Light" panose="02000000000000000000" pitchFamily="2" charset="0"/>
              </a:rPr>
              <a:t>Some hospitals have dedicated OR teams to help with resource allocation – especially if they have multiple specialities. The OR staff allocate patients, equipment and surgical teams to operating theatres based on the urgency and specific requirements of each patient – some operations need specialist equipment and others do </a:t>
            </a:r>
            <a:r>
              <a:rPr lang="en-GB" dirty="0" smtClean="0">
                <a:ea typeface="Roboto Light" panose="02000000000000000000" pitchFamily="2" charset="0"/>
              </a:rPr>
              <a:t>not </a:t>
            </a:r>
            <a:r>
              <a:rPr lang="en-GB" dirty="0">
                <a:ea typeface="Roboto Light" panose="02000000000000000000" pitchFamily="2" charset="0"/>
              </a:rPr>
              <a:t>and it’s not very efficient to have a ‘general’ patient in a ‘specialist’ surgery.</a:t>
            </a:r>
          </a:p>
          <a:p>
            <a:endParaRPr lang="en-GB" dirty="0">
              <a:ea typeface="Roboto Light" panose="02000000000000000000" pitchFamily="2" charset="0"/>
            </a:endParaRPr>
          </a:p>
          <a:p>
            <a:r>
              <a:rPr lang="en-GB" dirty="0">
                <a:ea typeface="Roboto Light" panose="02000000000000000000" pitchFamily="2" charset="0"/>
              </a:rPr>
              <a:t>The OR team have </a:t>
            </a:r>
            <a:r>
              <a:rPr lang="en-GB" dirty="0" smtClean="0">
                <a:ea typeface="Roboto Light" panose="02000000000000000000" pitchFamily="2" charset="0"/>
              </a:rPr>
              <a:t>to set </a:t>
            </a:r>
            <a:r>
              <a:rPr lang="en-GB" dirty="0">
                <a:ea typeface="Roboto Light" panose="02000000000000000000" pitchFamily="2" charset="0"/>
              </a:rPr>
              <a:t>a schedule, which is made complicated by the fact that how long an operation takes can be hard to </a:t>
            </a:r>
            <a:r>
              <a:rPr lang="en-GB" dirty="0" smtClean="0">
                <a:ea typeface="Roboto Light" panose="02000000000000000000" pitchFamily="2" charset="0"/>
              </a:rPr>
              <a:t>predict </a:t>
            </a:r>
            <a:r>
              <a:rPr lang="en-GB" dirty="0">
                <a:ea typeface="Roboto Light" panose="02000000000000000000" pitchFamily="2" charset="0"/>
              </a:rPr>
              <a:t>and an emergency patient might need immediate attention and throw off the rest of the rota!</a:t>
            </a:r>
            <a:br>
              <a:rPr lang="en-GB" dirty="0">
                <a:ea typeface="Roboto Light" panose="02000000000000000000" pitchFamily="2" charset="0"/>
              </a:rPr>
            </a:br>
            <a:r>
              <a:rPr lang="en-GB" dirty="0">
                <a:ea typeface="Roboto Light" panose="02000000000000000000" pitchFamily="2" charset="0"/>
              </a:rPr>
              <a:t/>
            </a:r>
            <a:br>
              <a:rPr lang="en-GB" dirty="0">
                <a:ea typeface="Roboto Light" panose="02000000000000000000" pitchFamily="2" charset="0"/>
              </a:rPr>
            </a:br>
            <a:r>
              <a:rPr lang="en-GB" dirty="0">
                <a:ea typeface="Roboto Light" panose="02000000000000000000" pitchFamily="2" charset="0"/>
              </a:rPr>
              <a:t>OR researchers designed an algorithm to optimise kidney transplant surgery – imagine somebody needs a kidney </a:t>
            </a:r>
            <a:r>
              <a:rPr lang="en-GB" dirty="0" smtClean="0">
                <a:ea typeface="Roboto Light" panose="02000000000000000000" pitchFamily="2" charset="0"/>
              </a:rPr>
              <a:t>transplant </a:t>
            </a:r>
            <a:r>
              <a:rPr lang="en-GB" dirty="0">
                <a:ea typeface="Roboto Light" panose="02000000000000000000" pitchFamily="2" charset="0"/>
              </a:rPr>
              <a:t>and their family member is willing to be a donor, but is incompatible. The algorithm identifies patients in this situation and matches them up so they can swap donors, and both patients receive the kidney that they need.</a:t>
            </a:r>
          </a:p>
          <a:p>
            <a:endParaRPr lang="en-GB" dirty="0">
              <a:ea typeface="Roboto Light" panose="02000000000000000000" pitchFamily="2" charset="0"/>
            </a:endParaRPr>
          </a:p>
          <a:p>
            <a:r>
              <a:rPr lang="en-GB" dirty="0">
                <a:ea typeface="Roboto Light" panose="02000000000000000000" pitchFamily="2" charset="0"/>
              </a:rPr>
              <a:t>The surgery has to take place simultaneously to prevent anybody from backing out at the last minute, so the algorithm also has to take into account the nearest hospital with enough resources (theatres and surgical teams) to carry out the transplant when matching patients. </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22</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55396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smtClean="0"/>
              <a:t>Decision-making</a:t>
            </a:r>
            <a:r>
              <a:rPr lang="en-GB" baseline="0" dirty="0" smtClean="0"/>
              <a:t> and problem-solving in business can be complicated and messy.  </a:t>
            </a:r>
          </a:p>
          <a:p>
            <a:pPr defTabSz="990752">
              <a:defRPr/>
            </a:pPr>
            <a:r>
              <a:rPr lang="en-GB" baseline="0" dirty="0" smtClean="0"/>
              <a:t>It may not be clear what the main problem is, what the outcome of different actions may be or how well things are currently working, and there may be lots of different factors to consider. </a:t>
            </a:r>
          </a:p>
          <a:p>
            <a:pPr defTabSz="990752">
              <a:defRPr/>
            </a:pPr>
            <a:endParaRPr lang="en-GB" dirty="0"/>
          </a:p>
          <a:p>
            <a:pPr defTabSz="990752">
              <a:defRPr/>
            </a:pPr>
            <a:r>
              <a:rPr lang="en-GB" baseline="0" dirty="0" smtClean="0"/>
              <a:t>For example, if things don’t go well when businesses make big changes, they might upset customers, slow down production or create a need for extra staff training. Any of these could have a negative impact on the business. OR can help to reduce the chances of this happening.</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23</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678482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commonly used OR techniques include:</a:t>
            </a:r>
          </a:p>
          <a:p>
            <a:endParaRPr lang="en-GB" dirty="0" smtClean="0"/>
          </a:p>
          <a:p>
            <a:r>
              <a:rPr lang="en-GB" dirty="0" smtClean="0"/>
              <a:t>Optimisation – depending on what variable is most important (manufacturing something quickly, or maximising</a:t>
            </a:r>
            <a:r>
              <a:rPr lang="en-GB" baseline="0" dirty="0" smtClean="0"/>
              <a:t> profit?), optimisation will find the best use of limited resources.</a:t>
            </a:r>
          </a:p>
          <a:p>
            <a:endParaRPr lang="en-GB" baseline="0" dirty="0" smtClean="0"/>
          </a:p>
          <a:p>
            <a:r>
              <a:rPr lang="en-GB" baseline="0" dirty="0" smtClean="0"/>
              <a:t>Simulation – this modelling tool is fantastic when there are a lot of different ways to solve a problem as you can try lots of different solutions until you find the best one. It also allows something to be tested in a safe way, for example, organisations like the NHS have to be careful when making changes as lives could be at risk!</a:t>
            </a:r>
          </a:p>
          <a:p>
            <a:endParaRPr lang="en-GB" baseline="0" dirty="0" smtClean="0"/>
          </a:p>
          <a:p>
            <a:r>
              <a:rPr lang="en-GB" baseline="0" dirty="0" smtClean="0"/>
              <a:t>Also many more techniques – including algorithms! </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24</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077307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Non-exhaustive list of businesses that use OR. Please note they are not endorsed by The OR Society but are designed to show the variety of careers in OR. Feel free to use your own examples if relevant.</a:t>
            </a:r>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25</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33703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 age of the audience this may or may not be relevant.</a:t>
            </a:r>
          </a:p>
          <a:p>
            <a:endParaRPr lang="en-GB" dirty="0" smtClean="0"/>
          </a:p>
          <a:p>
            <a:r>
              <a:rPr lang="en-GB" dirty="0" smtClean="0"/>
              <a:t>Not many universities offer OR degrees, although some offer maths and OR degrees or similar. OR is often a module in a maths or business studies degree and can be hard to find on its own.</a:t>
            </a:r>
            <a:endParaRPr lang="en-GB" dirty="0"/>
          </a:p>
          <a:p>
            <a:endParaRPr lang="en-GB" dirty="0"/>
          </a:p>
          <a:p>
            <a:r>
              <a:rPr lang="en-GB" dirty="0" smtClean="0"/>
              <a:t>STEM degrees (science, technology, engineering and maths) show a skill set and analytical way of thinking that is often beneficial to people working in OR and are a good alternative to an (often elusive) OR degree.  </a:t>
            </a:r>
            <a:endParaRPr lang="en-GB" dirty="0"/>
          </a:p>
        </p:txBody>
      </p:sp>
      <p:sp>
        <p:nvSpPr>
          <p:cNvPr id="4" name="Slide Number Placeholder 3"/>
          <p:cNvSpPr>
            <a:spLocks noGrp="1"/>
          </p:cNvSpPr>
          <p:nvPr>
            <p:ph type="sldNum" sz="quarter" idx="10"/>
          </p:nvPr>
        </p:nvSpPr>
        <p:spPr/>
        <p:txBody>
          <a:bodyPr/>
          <a:lstStyle/>
          <a:p>
            <a:fld id="{4FA0A914-288B-244C-82BC-04637E925DEC}" type="slidenum">
              <a:rPr lang="en-US" smtClean="0"/>
              <a:t>26</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28140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Careers information, OR news and information on free student membership (available for people aged 16+) can be found on our website.</a:t>
            </a:r>
            <a:endParaRPr lang="en-GB" dirty="0"/>
          </a:p>
        </p:txBody>
      </p:sp>
      <p:sp>
        <p:nvSpPr>
          <p:cNvPr id="4" name="Slide Number Placeholder 3"/>
          <p:cNvSpPr>
            <a:spLocks noGrp="1"/>
          </p:cNvSpPr>
          <p:nvPr>
            <p:ph type="sldNum" sz="quarter" idx="10"/>
          </p:nvPr>
        </p:nvSpPr>
        <p:spPr/>
        <p:txBody>
          <a:bodyPr/>
          <a:lstStyle/>
          <a:p>
            <a:fld id="{4FA0A914-288B-244C-82BC-04637E925DEC}" type="slidenum">
              <a:rPr lang="en-US" smtClean="0"/>
              <a:t>27</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410648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Discuss the idea of modelling and the benefits of doing this (e.g. saving time and money, having the ability to experiment and make changes without impacting on the real process).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a real process is modelled, it is simplified and some assumptions are made. This is because it is too complex to model the process exactly: there are lots of different combinations of options and the problem can quickly become very big and ‘messy’.</a:t>
            </a:r>
          </a:p>
          <a:p>
            <a:pPr algn="just"/>
            <a:r>
              <a:rPr lang="en-GB" sz="1200" kern="1200" dirty="0" smtClean="0">
                <a:solidFill>
                  <a:schemeClr val="tx1"/>
                </a:solidFill>
                <a:effectLst/>
              </a:rPr>
              <a:t> </a:t>
            </a:r>
          </a:p>
          <a:p>
            <a:pPr algn="just"/>
            <a:r>
              <a:rPr lang="en-GB" dirty="0"/>
              <a:t>Hand out the Lego bricks to students.</a:t>
            </a:r>
          </a:p>
          <a:p>
            <a:pPr algn="just"/>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3</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61428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100" dirty="0"/>
              <a:t>Students can use as many of their bricks as they would like. They can make any quantity/combination they like (i.e. they don’t have to make 1 table and 4 chairs).</a:t>
            </a:r>
          </a:p>
          <a:p>
            <a:pPr algn="just"/>
            <a:endParaRPr lang="en-GB" sz="1100" dirty="0">
              <a:solidFill>
                <a:srgbClr val="93328E"/>
              </a:solidFill>
            </a:endParaRPr>
          </a:p>
          <a:p>
            <a:pPr algn="just"/>
            <a:r>
              <a:rPr lang="en-GB" sz="1100" kern="1200" dirty="0" smtClean="0">
                <a:solidFill>
                  <a:srgbClr val="93328E"/>
                </a:solidFill>
                <a:effectLst/>
              </a:rPr>
              <a:t>Student Worksheet Question 1</a:t>
            </a:r>
          </a:p>
          <a:p>
            <a:pPr algn="just"/>
            <a:r>
              <a:rPr lang="en-GB" sz="1100" kern="1200" dirty="0" smtClean="0">
                <a:effectLst/>
              </a:rPr>
              <a:t>How many tables and chairs can you make?</a:t>
            </a:r>
          </a:p>
          <a:p>
            <a:pPr algn="just"/>
            <a:endParaRPr lang="en-GB" sz="1100" dirty="0"/>
          </a:p>
          <a:p>
            <a:r>
              <a:rPr lang="en-GB" sz="1100" dirty="0" smtClean="0"/>
              <a:t>Once students have answered question one, choose some tables and chairs at random from the room and ask the students what they notice (we want them to notice that they’re the same).</a:t>
            </a:r>
          </a:p>
          <a:p>
            <a:endParaRPr lang="en-GB" sz="1100" dirty="0"/>
          </a:p>
          <a:p>
            <a:r>
              <a:rPr lang="en-GB" sz="1100" dirty="0" smtClean="0"/>
              <a:t>The advantage to them being the same is that they make a good dining set. Remind </a:t>
            </a:r>
            <a:r>
              <a:rPr lang="en-GB" sz="1100" dirty="0"/>
              <a:t>the students that SWEDEBUILD </a:t>
            </a:r>
            <a:r>
              <a:rPr lang="en-GB" sz="1100" dirty="0" smtClean="0"/>
              <a:t>wants </a:t>
            </a:r>
            <a:r>
              <a:rPr lang="en-GB" sz="1100" dirty="0"/>
              <a:t>to make a profit, so they need a common design that will ensure the furniture matches and keeps costs to a minimum.</a:t>
            </a:r>
          </a:p>
          <a:p>
            <a:endParaRPr lang="en-GB" sz="1100" dirty="0" smtClean="0"/>
          </a:p>
          <a:p>
            <a:r>
              <a:rPr lang="en-GB" sz="1100" dirty="0" smtClean="0"/>
              <a:t>Using </a:t>
            </a:r>
            <a:r>
              <a:rPr lang="en-GB" sz="1100" dirty="0"/>
              <a:t>a common design to represent the table and chairs uses the least amount of bricks possible, which keeps costs to a minimum and maximises SWEDEBUILD’s profit.</a:t>
            </a:r>
          </a:p>
          <a:p>
            <a:endParaRPr lang="en-GB" sz="1100" dirty="0" smtClean="0">
              <a:solidFill>
                <a:srgbClr val="93328E"/>
              </a:solidFill>
            </a:endParaRPr>
          </a:p>
          <a:p>
            <a:r>
              <a:rPr lang="en-GB" sz="1100" dirty="0" smtClean="0"/>
              <a:t>Questions 1-4 are working through filling out a table.</a:t>
            </a:r>
            <a:r>
              <a:rPr lang="en-GB" sz="1100" baseline="0" dirty="0" smtClean="0"/>
              <a:t> The answers are:</a:t>
            </a:r>
            <a:endParaRPr lang="en-GB" sz="1100" dirty="0"/>
          </a:p>
        </p:txBody>
      </p:sp>
      <p:sp>
        <p:nvSpPr>
          <p:cNvPr id="4" name="Slide Number Placeholder 3"/>
          <p:cNvSpPr>
            <a:spLocks noGrp="1"/>
          </p:cNvSpPr>
          <p:nvPr>
            <p:ph type="sldNum" sz="quarter" idx="10"/>
          </p:nvPr>
        </p:nvSpPr>
        <p:spPr/>
        <p:txBody>
          <a:bodyPr/>
          <a:lstStyle/>
          <a:p>
            <a:fld id="{365F1A7A-0D89-4384-B648-B95F8F43D9C0}" type="slidenum">
              <a:rPr lang="en-GB" smtClean="0"/>
              <a:t>4</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pic>
        <p:nvPicPr>
          <p:cNvPr id="6" name="Picture 5"/>
          <p:cNvPicPr>
            <a:picLocks noChangeAspect="1"/>
          </p:cNvPicPr>
          <p:nvPr/>
        </p:nvPicPr>
        <p:blipFill>
          <a:blip r:embed="rId3"/>
          <a:stretch>
            <a:fillRect/>
          </a:stretch>
        </p:blipFill>
        <p:spPr>
          <a:xfrm>
            <a:off x="675505" y="7875273"/>
            <a:ext cx="5718152" cy="1080013"/>
          </a:xfrm>
          <a:prstGeom prst="rect">
            <a:avLst/>
          </a:prstGeom>
        </p:spPr>
      </p:pic>
    </p:spTree>
    <p:extLst>
      <p:ext uri="{BB962C8B-B14F-4D97-AF65-F5344CB8AC3E}">
        <p14:creationId xmlns:p14="http://schemas.microsoft.com/office/powerpoint/2010/main" val="273092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smtClean="0">
                <a:solidFill>
                  <a:srgbClr val="93328E"/>
                </a:solidFill>
                <a:effectLst/>
              </a:rPr>
              <a:t>Student Worksheet Question 2</a:t>
            </a:r>
            <a:endParaRPr lang="en-GB" dirty="0" smtClean="0">
              <a:solidFill>
                <a:srgbClr val="93328E"/>
              </a:solidFill>
              <a:effectLst/>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5</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pic>
        <p:nvPicPr>
          <p:cNvPr id="6" name="Picture 5"/>
          <p:cNvPicPr>
            <a:picLocks noChangeAspect="1"/>
          </p:cNvPicPr>
          <p:nvPr/>
        </p:nvPicPr>
        <p:blipFill>
          <a:blip r:embed="rId3"/>
          <a:stretch>
            <a:fillRect/>
          </a:stretch>
        </p:blipFill>
        <p:spPr>
          <a:xfrm>
            <a:off x="460760" y="5481666"/>
            <a:ext cx="6162290" cy="1163900"/>
          </a:xfrm>
          <a:prstGeom prst="rect">
            <a:avLst/>
          </a:prstGeom>
        </p:spPr>
      </p:pic>
    </p:spTree>
    <p:extLst>
      <p:ext uri="{BB962C8B-B14F-4D97-AF65-F5344CB8AC3E}">
        <p14:creationId xmlns:p14="http://schemas.microsoft.com/office/powerpoint/2010/main" val="156662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kern="1200" dirty="0" smtClean="0">
              <a:solidFill>
                <a:schemeClr val="tx1"/>
              </a:solidFill>
              <a:effectLst/>
              <a:latin typeface="+mn-lt"/>
              <a:ea typeface="+mn-ea"/>
              <a:cs typeface="+mn-cs"/>
            </a:endParaRPr>
          </a:p>
          <a:p>
            <a:r>
              <a:rPr lang="en-GB" dirty="0" smtClean="0">
                <a:solidFill>
                  <a:srgbClr val="93328E"/>
                </a:solidFill>
              </a:rPr>
              <a:t>Student Worksheet Question 3</a:t>
            </a:r>
          </a:p>
          <a:p>
            <a:pPr algn="just"/>
            <a:endParaRPr lang="en-GB" sz="1200" kern="1200" dirty="0" smtClean="0">
              <a:solidFill>
                <a:schemeClr val="tx1"/>
              </a:solidFill>
              <a:effectLst/>
              <a:latin typeface="+mn-lt"/>
              <a:ea typeface="+mn-ea"/>
              <a:cs typeface="+mn-cs"/>
            </a:endParaRPr>
          </a:p>
          <a:p>
            <a:pPr algn="just"/>
            <a:endParaRPr lang="en-GB" sz="1200" kern="1200" dirty="0" smtClean="0">
              <a:solidFill>
                <a:schemeClr val="tx1"/>
              </a:solidFill>
              <a:effectLst/>
              <a:latin typeface="+mn-lt"/>
              <a:ea typeface="+mn-ea"/>
              <a:cs typeface="+mn-cs"/>
            </a:endParaRPr>
          </a:p>
          <a:p>
            <a:pPr algn="just"/>
            <a:endParaRPr lang="en-GB" dirty="0"/>
          </a:p>
          <a:p>
            <a:pPr algn="just"/>
            <a:endParaRPr lang="en-GB" dirty="0" smtClean="0">
              <a:effectLst/>
            </a:endParaRPr>
          </a:p>
          <a:p>
            <a:pPr algn="just"/>
            <a:endParaRPr lang="en-GB" dirty="0" smtClean="0">
              <a:effectLst/>
            </a:endParaRPr>
          </a:p>
          <a:p>
            <a:pPr algn="just"/>
            <a:r>
              <a:rPr lang="en-GB" sz="1200" kern="1200" dirty="0" smtClean="0">
                <a:solidFill>
                  <a:schemeClr val="tx1"/>
                </a:solidFill>
                <a:effectLst/>
                <a:latin typeface="+mn-lt"/>
                <a:ea typeface="+mn-ea"/>
                <a:cs typeface="+mn-cs"/>
              </a:rPr>
              <a:t> </a:t>
            </a:r>
          </a:p>
          <a:p>
            <a:pPr algn="just"/>
            <a:endParaRPr lang="en-GB" dirty="0" smtClean="0">
              <a:effectLst/>
            </a:endParaRPr>
          </a:p>
          <a:p>
            <a:pPr algn="just"/>
            <a:endParaRPr lang="en-GB" sz="1200" b="1" kern="1200" dirty="0" smtClean="0">
              <a:solidFill>
                <a:schemeClr val="tx1"/>
              </a:solidFill>
              <a:effectLst/>
            </a:endParaRPr>
          </a:p>
          <a:p>
            <a:pPr algn="just"/>
            <a:r>
              <a:rPr lang="en-GB" sz="1200" kern="1200" dirty="0" smtClean="0">
                <a:solidFill>
                  <a:srgbClr val="93328E"/>
                </a:solidFill>
                <a:effectLst/>
              </a:rPr>
              <a:t>Student Worksheet Question 4</a:t>
            </a:r>
            <a:endParaRPr lang="en-GB" dirty="0" smtClean="0">
              <a:solidFill>
                <a:srgbClr val="93328E"/>
              </a:solidFill>
              <a:effectLst/>
            </a:endParaRPr>
          </a:p>
          <a:p>
            <a:pPr algn="just"/>
            <a:r>
              <a:rPr lang="en-GB" sz="1200" kern="1200" dirty="0" smtClean="0">
                <a:solidFill>
                  <a:schemeClr val="tx1"/>
                </a:solidFill>
                <a:effectLst/>
                <a:latin typeface="+mn-lt"/>
                <a:ea typeface="+mn-ea"/>
                <a:cs typeface="+mn-cs"/>
              </a:rPr>
              <a:t>Students should find that the best answer is to build 2 tables and 2 chairs.</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r>
              <a:rPr lang="en-GB" dirty="0"/>
              <a:t>Students may argue to deduct the cost of the left over bricks from the profit. For some businesses this may </a:t>
            </a:r>
            <a:r>
              <a:rPr lang="en-GB" dirty="0" smtClean="0"/>
              <a:t>be the case, </a:t>
            </a:r>
            <a:r>
              <a:rPr lang="en-GB" dirty="0"/>
              <a:t>whereas other businesses are able to use the left over materials. Either option will not change the most profitable </a:t>
            </a:r>
            <a:r>
              <a:rPr lang="en-GB" dirty="0" smtClean="0"/>
              <a:t>combination.</a:t>
            </a:r>
            <a:endParaRPr lang="en-GB" dirty="0" smtClean="0">
              <a:effectLst/>
            </a:endParaRPr>
          </a:p>
          <a:p>
            <a:pPr algn="just"/>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6</a:t>
            </a:fld>
            <a:endParaRPr lang="en-GB"/>
          </a:p>
        </p:txBody>
      </p:sp>
      <p:sp>
        <p:nvSpPr>
          <p:cNvPr id="11" name="Header Placeholder 10"/>
          <p:cNvSpPr>
            <a:spLocks noGrp="1"/>
          </p:cNvSpPr>
          <p:nvPr>
            <p:ph type="hdr" sz="quarter" idx="11"/>
          </p:nvPr>
        </p:nvSpPr>
        <p:spPr/>
        <p:txBody>
          <a:bodyPr/>
          <a:lstStyle/>
          <a:p>
            <a:r>
              <a:rPr lang="en-GB" dirty="0"/>
              <a:t>OR in Education- </a:t>
            </a:r>
            <a:r>
              <a:rPr lang="en-GB" dirty="0" err="1"/>
              <a:t>Swedebuild</a:t>
            </a:r>
            <a:endParaRPr lang="en-GB" dirty="0"/>
          </a:p>
        </p:txBody>
      </p:sp>
      <p:pic>
        <p:nvPicPr>
          <p:cNvPr id="8" name="Picture 7"/>
          <p:cNvPicPr>
            <a:picLocks noChangeAspect="1"/>
          </p:cNvPicPr>
          <p:nvPr/>
        </p:nvPicPr>
        <p:blipFill>
          <a:blip r:embed="rId3"/>
          <a:stretch>
            <a:fillRect/>
          </a:stretch>
        </p:blipFill>
        <p:spPr>
          <a:xfrm>
            <a:off x="460760" y="5481666"/>
            <a:ext cx="6162290" cy="1163900"/>
          </a:xfrm>
          <a:prstGeom prst="rect">
            <a:avLst/>
          </a:prstGeom>
        </p:spPr>
      </p:pic>
    </p:spTree>
    <p:extLst>
      <p:ext uri="{BB962C8B-B14F-4D97-AF65-F5344CB8AC3E}">
        <p14:creationId xmlns:p14="http://schemas.microsoft.com/office/powerpoint/2010/main" val="229747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smtClean="0">
                <a:solidFill>
                  <a:schemeClr val="tx1"/>
                </a:solidFill>
                <a:effectLst/>
                <a:latin typeface="+mn-lt"/>
                <a:ea typeface="+mn-ea"/>
                <a:cs typeface="+mn-cs"/>
              </a:rPr>
              <a:t>This type of maths is used by many businesses and organisations to determine a way to achieve the best possible outcome. This may be to minimise expenditure or maximise profit. </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r>
              <a:rPr lang="en-GB" sz="1200" kern="1200" dirty="0" smtClean="0">
                <a:solidFill>
                  <a:schemeClr val="tx1"/>
                </a:solidFill>
                <a:effectLst/>
                <a:latin typeface="+mn-lt"/>
                <a:ea typeface="+mn-ea"/>
                <a:cs typeface="+mn-cs"/>
              </a:rPr>
              <a:t>For us, and SWEDEBUILD, the goal is to make as much profit as possible (by selling as many tables and chairs as possible). The number of resources available (in this case, Lego bricks) limits this possibility and is therefore our constraint.</a:t>
            </a:r>
            <a:endParaRPr lang="en-GB" dirty="0" smtClean="0">
              <a:effectLst/>
            </a:endParaRPr>
          </a:p>
          <a:p>
            <a:pPr algn="just"/>
            <a:r>
              <a:rPr lang="en-GB" sz="1200" kern="1200" dirty="0" smtClean="0">
                <a:solidFill>
                  <a:schemeClr val="tx1"/>
                </a:solidFill>
                <a:effectLst/>
                <a:latin typeface="+mn-lt"/>
                <a:ea typeface="+mn-ea"/>
                <a:cs typeface="+mn-cs"/>
              </a:rPr>
              <a:t> </a:t>
            </a:r>
            <a:endParaRPr lang="en-GB" dirty="0" smtClean="0">
              <a:effectLst/>
            </a:endParaRPr>
          </a:p>
          <a:p>
            <a:pPr algn="just"/>
            <a:r>
              <a:rPr lang="en-GB" sz="1200" kern="1200" dirty="0" smtClean="0">
                <a:solidFill>
                  <a:schemeClr val="tx1"/>
                </a:solidFill>
                <a:effectLst/>
                <a:latin typeface="+mn-lt"/>
                <a:ea typeface="+mn-ea"/>
                <a:cs typeface="+mn-cs"/>
              </a:rPr>
              <a:t>In this problem, it’s very easy to work out the best solution as there are only a small amount of resources and the problem was simplified in order to be modelled. Explain to the students that the six rectangle Lego bricks and eight square Lego bricks could represent 600/800 bricks, 6 million/8 million bricks, or more. With that many raw materials available, it would take too long to find the best solution by working through all of the possible answers.</a:t>
            </a:r>
          </a:p>
          <a:p>
            <a:pPr algn="just"/>
            <a:endParaRPr lang="en-GB" dirty="0" smtClean="0"/>
          </a:p>
          <a:p>
            <a:pPr algn="just"/>
            <a:r>
              <a:rPr lang="en-GB" dirty="0"/>
              <a:t>Being able to formulate algebraic expressions for the resource constraints allows them to be graphed. The solution to the problem can then be found on the graph, in much less time than modelling all of the solutions.</a:t>
            </a:r>
          </a:p>
          <a:p>
            <a:pPr algn="just"/>
            <a:endParaRPr lang="en-GB" dirty="0"/>
          </a:p>
          <a:p>
            <a:endParaRPr lang="en-GB" dirty="0"/>
          </a:p>
        </p:txBody>
      </p:sp>
      <p:sp>
        <p:nvSpPr>
          <p:cNvPr id="4" name="Slide Number Placeholder 3"/>
          <p:cNvSpPr>
            <a:spLocks noGrp="1"/>
          </p:cNvSpPr>
          <p:nvPr>
            <p:ph type="sldNum" sz="quarter" idx="10"/>
          </p:nvPr>
        </p:nvSpPr>
        <p:spPr/>
        <p:txBody>
          <a:bodyPr/>
          <a:lstStyle/>
          <a:p>
            <a:fld id="{C3C320FD-AE70-4C1A-8EF2-60C7532CA9B7}" type="slidenum">
              <a:rPr lang="en-GB" smtClean="0"/>
              <a:t>7</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10573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are asked to write inequalities for the constraints on the next slide.</a:t>
            </a:r>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8</a:t>
            </a:fld>
            <a:endParaRPr lang="en-GB"/>
          </a:p>
        </p:txBody>
      </p:sp>
      <p:sp>
        <p:nvSpPr>
          <p:cNvPr id="5" name="Header Placeholder 4"/>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6134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93328E"/>
                </a:solidFill>
                <a:effectLst/>
                <a:latin typeface="+mn-lt"/>
                <a:ea typeface="+mn-ea"/>
                <a:cs typeface="+mn-cs"/>
              </a:rPr>
              <a:t>(Student Worksheet Question 5)</a:t>
            </a:r>
          </a:p>
          <a:p>
            <a:r>
              <a:rPr lang="en-GB" sz="1200" kern="1200" dirty="0" smtClean="0">
                <a:solidFill>
                  <a:schemeClr val="tx1"/>
                </a:solidFill>
                <a:effectLst/>
                <a:latin typeface="+mn-lt"/>
                <a:ea typeface="+mn-ea"/>
                <a:cs typeface="+mn-cs"/>
              </a:rPr>
              <a:t>Equation for rectangular Lego bricks constraint</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t>
            </a:r>
            <a:r>
              <a:rPr lang="en-GB" dirty="0"/>
              <a:t>2t + c ≤ 6</a:t>
            </a:r>
          </a:p>
          <a:p>
            <a:endParaRPr lang="en-GB" dirty="0" smtClean="0"/>
          </a:p>
          <a:p>
            <a:r>
              <a:rPr lang="en-GB" dirty="0" smtClean="0"/>
              <a:t>Where</a:t>
            </a:r>
            <a:endParaRPr lang="en-GB" dirty="0"/>
          </a:p>
          <a:p>
            <a:pPr lvl="0"/>
            <a:r>
              <a:rPr lang="en-GB" dirty="0"/>
              <a:t>2 = no. rectangular bricks needed to produce a table</a:t>
            </a:r>
          </a:p>
          <a:p>
            <a:pPr lvl="0"/>
            <a:r>
              <a:rPr lang="en-GB" dirty="0"/>
              <a:t>t = no. tables produced</a:t>
            </a:r>
          </a:p>
          <a:p>
            <a:pPr lvl="0"/>
            <a:r>
              <a:rPr lang="en-GB" dirty="0"/>
              <a:t>(1= no. rectangular bricks needed to produce a chair)</a:t>
            </a:r>
          </a:p>
          <a:p>
            <a:pPr lvl="0"/>
            <a:r>
              <a:rPr lang="en-GB" dirty="0"/>
              <a:t>c = no. chairs produced</a:t>
            </a:r>
          </a:p>
          <a:p>
            <a:pPr lvl="0"/>
            <a:r>
              <a:rPr lang="en-GB" dirty="0"/>
              <a:t>6 = no. rectangular bricks available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9</a:t>
            </a:fld>
            <a:endParaRPr lang="en-GB"/>
          </a:p>
        </p:txBody>
      </p:sp>
      <p:sp>
        <p:nvSpPr>
          <p:cNvPr id="6" name="Header Placeholder 5"/>
          <p:cNvSpPr>
            <a:spLocks noGrp="1"/>
          </p:cNvSpPr>
          <p:nvPr>
            <p:ph type="hdr" sz="quarter" idx="11"/>
          </p:nvPr>
        </p:nvSpPr>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340053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418057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8657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5445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188082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CFDC4F-86F6-443B-A0F8-4FC467E828B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304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CFDC4F-86F6-443B-A0F8-4FC467E828B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79171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CFDC4F-86F6-443B-A0F8-4FC467E828B5}"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3409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CFDC4F-86F6-443B-A0F8-4FC467E828B5}"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68436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DC4F-86F6-443B-A0F8-4FC467E828B5}"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69762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35050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7832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FDC4F-86F6-443B-A0F8-4FC467E828B5}" type="datetimeFigureOut">
              <a:rPr lang="en-GB" smtClean="0"/>
              <a:t>19/09/2019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F427C-3566-4639-9D79-7FD6DA351055}" type="slidenum">
              <a:rPr lang="en-GB" smtClean="0"/>
              <a:t>‹#›</a:t>
            </a:fld>
            <a:endParaRPr lang="en-GB"/>
          </a:p>
        </p:txBody>
      </p:sp>
    </p:spTree>
    <p:extLst>
      <p:ext uri="{BB962C8B-B14F-4D97-AF65-F5344CB8AC3E}">
        <p14:creationId xmlns:p14="http://schemas.microsoft.com/office/powerpoint/2010/main" val="2921125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gif"/><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2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orsociety.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8224" y="2603500"/>
            <a:ext cx="10750121" cy="1325563"/>
          </a:xfrm>
        </p:spPr>
        <p:txBody>
          <a:bodyPr>
            <a:normAutofit fontScale="90000"/>
          </a:bodyPr>
          <a:lstStyle/>
          <a:p>
            <a:r>
              <a:rPr lang="en-GB" sz="5400" dirty="0" smtClean="0">
                <a:solidFill>
                  <a:srgbClr val="93328E"/>
                </a:solidFill>
                <a:effectLst>
                  <a:outerShdw blurRad="63500" dist="38100" dir="2700000" algn="tl">
                    <a:schemeClr val="tx1">
                      <a:lumMod val="50000"/>
                      <a:lumOff val="50000"/>
                      <a:alpha val="61000"/>
                    </a:schemeClr>
                  </a:outerShdw>
                </a:effectLst>
                <a:latin typeface="Roboto Medium" panose="02000000000000000000" pitchFamily="2" charset="0"/>
                <a:ea typeface="Roboto Medium" panose="02000000000000000000" pitchFamily="2" charset="0"/>
              </a:rPr>
              <a:t>SWEDEBUILD – Lego Furniture Factory</a:t>
            </a:r>
            <a:br>
              <a:rPr lang="en-GB" sz="5400" dirty="0" smtClean="0">
                <a:solidFill>
                  <a:srgbClr val="93328E"/>
                </a:solidFill>
                <a:effectLst>
                  <a:outerShdw blurRad="63500" dist="38100" dir="2700000" algn="tl">
                    <a:schemeClr val="tx1">
                      <a:lumMod val="50000"/>
                      <a:lumOff val="50000"/>
                      <a:alpha val="61000"/>
                    </a:schemeClr>
                  </a:outerShdw>
                </a:effectLst>
                <a:latin typeface="Roboto Medium" panose="02000000000000000000" pitchFamily="2" charset="0"/>
                <a:ea typeface="Roboto Medium" panose="02000000000000000000" pitchFamily="2" charset="0"/>
              </a:rPr>
            </a:br>
            <a:r>
              <a:rPr lang="en-GB" sz="5400" dirty="0">
                <a:solidFill>
                  <a:srgbClr val="505759"/>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Operational Research</a:t>
            </a:r>
            <a:endParaRPr lang="en-GB" sz="5400" dirty="0">
              <a:solidFill>
                <a:srgbClr val="93328E"/>
              </a:solidFill>
              <a:effectLst>
                <a:outerShdw blurRad="63500" dist="38100" dir="2700000" algn="tl">
                  <a:schemeClr val="tx1">
                    <a:lumMod val="50000"/>
                    <a:lumOff val="50000"/>
                    <a:alpha val="61000"/>
                  </a:schemeClr>
                </a:outerShdw>
              </a:effectLst>
              <a:latin typeface="Roboto Medium" panose="02000000000000000000" pitchFamily="2" charset="0"/>
              <a:ea typeface="Roboto Medium" panose="02000000000000000000" pitchFamily="2" charset="0"/>
            </a:endParaRPr>
          </a:p>
        </p:txBody>
      </p:sp>
      <p:sp>
        <p:nvSpPr>
          <p:cNvPr id="6" name="Subtitle 2"/>
          <p:cNvSpPr txBox="1">
            <a:spLocks/>
          </p:cNvSpPr>
          <p:nvPr/>
        </p:nvSpPr>
        <p:spPr>
          <a:xfrm>
            <a:off x="1038224" y="4366343"/>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solidFill>
                  <a:srgbClr val="93328E"/>
                </a:solidFill>
                <a:latin typeface="Roboto Medium" panose="02000000000000000000" pitchFamily="2" charset="0"/>
                <a:ea typeface="Roboto Medium" panose="02000000000000000000" pitchFamily="2" charset="0"/>
              </a:rPr>
              <a:t>Updated </a:t>
            </a:r>
            <a:r>
              <a:rPr lang="en-GB" sz="2400" b="1" dirty="0" smtClean="0">
                <a:solidFill>
                  <a:srgbClr val="93328E"/>
                </a:solidFill>
                <a:latin typeface="Roboto Medium" panose="02000000000000000000" pitchFamily="2" charset="0"/>
                <a:ea typeface="Roboto Medium" panose="02000000000000000000" pitchFamily="2" charset="0"/>
              </a:rPr>
              <a:t>September </a:t>
            </a:r>
            <a:r>
              <a:rPr lang="en-GB" sz="2400" b="1" dirty="0" smtClean="0">
                <a:solidFill>
                  <a:srgbClr val="93328E"/>
                </a:solidFill>
                <a:latin typeface="Roboto Medium" panose="02000000000000000000" pitchFamily="2" charset="0"/>
                <a:ea typeface="Roboto Medium" panose="02000000000000000000" pitchFamily="2" charset="0"/>
              </a:rPr>
              <a:t>2019</a:t>
            </a:r>
            <a:endParaRPr lang="en-GB" sz="2400" b="1" dirty="0">
              <a:solidFill>
                <a:srgbClr val="93328E"/>
              </a:solidFill>
              <a:latin typeface="Roboto Medium" panose="02000000000000000000" pitchFamily="2" charset="0"/>
              <a:ea typeface="Roboto Medium" panose="02000000000000000000" pitchFamily="2"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5997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0200504" cy="4351338"/>
          </a:xfrm>
        </p:spPr>
        <p:txBody>
          <a:bodyPr lIns="0"/>
          <a:lstStyle/>
          <a:p>
            <a:pPr marL="0" indent="0" fontAlgn="base">
              <a:lnSpc>
                <a:spcPct val="100000"/>
              </a:lnSpc>
              <a:spcBef>
                <a:spcPct val="20000"/>
              </a:spcBef>
              <a:spcAft>
                <a:spcPct val="0"/>
              </a:spcAft>
              <a:buNone/>
            </a:pPr>
            <a:r>
              <a:rPr lang="en-GB" dirty="0" smtClean="0">
                <a:solidFill>
                  <a:srgbClr val="505759"/>
                </a:solidFill>
                <a:latin typeface="Roboto" panose="02000000000000000000" pitchFamily="2" charset="0"/>
                <a:ea typeface="Roboto" panose="02000000000000000000" pitchFamily="2" charset="0"/>
              </a:rPr>
              <a:t>Q6: Write </a:t>
            </a:r>
            <a:r>
              <a:rPr lang="en-GB" dirty="0">
                <a:solidFill>
                  <a:srgbClr val="505759"/>
                </a:solidFill>
                <a:latin typeface="Roboto" panose="02000000000000000000" pitchFamily="2" charset="0"/>
                <a:ea typeface="Roboto" panose="02000000000000000000" pitchFamily="2" charset="0"/>
              </a:rPr>
              <a:t>an </a:t>
            </a:r>
            <a:r>
              <a:rPr lang="en-GB" dirty="0" smtClean="0">
                <a:solidFill>
                  <a:srgbClr val="505759"/>
                </a:solidFill>
                <a:latin typeface="Roboto" panose="02000000000000000000" pitchFamily="2" charset="0"/>
                <a:ea typeface="Roboto" panose="02000000000000000000" pitchFamily="2" charset="0"/>
              </a:rPr>
              <a:t>inequality </a:t>
            </a:r>
            <a:r>
              <a:rPr lang="en-GB" dirty="0">
                <a:solidFill>
                  <a:srgbClr val="505759"/>
                </a:solidFill>
                <a:latin typeface="Roboto" panose="02000000000000000000" pitchFamily="2" charset="0"/>
                <a:ea typeface="Roboto" panose="02000000000000000000" pitchFamily="2" charset="0"/>
              </a:rPr>
              <a:t>that links the number of tables and chairs to the number of </a:t>
            </a:r>
            <a:r>
              <a:rPr lang="en-GB" dirty="0" smtClean="0">
                <a:solidFill>
                  <a:srgbClr val="505759"/>
                </a:solidFill>
                <a:latin typeface="Roboto" panose="02000000000000000000" pitchFamily="2" charset="0"/>
                <a:ea typeface="Roboto" panose="02000000000000000000" pitchFamily="2" charset="0"/>
              </a:rPr>
              <a:t>square bricks</a:t>
            </a:r>
            <a:r>
              <a:rPr lang="en-GB" dirty="0">
                <a:solidFill>
                  <a:srgbClr val="505759"/>
                </a:solidFill>
                <a:latin typeface="Roboto" panose="02000000000000000000" pitchFamily="2" charset="0"/>
                <a:ea typeface="Roboto" panose="02000000000000000000" pitchFamily="2" charset="0"/>
              </a:rPr>
              <a:t> </a:t>
            </a:r>
            <a:r>
              <a:rPr lang="en-GB" dirty="0" smtClean="0">
                <a:solidFill>
                  <a:srgbClr val="505759"/>
                </a:solidFill>
                <a:latin typeface="Roboto" panose="02000000000000000000" pitchFamily="2" charset="0"/>
                <a:ea typeface="Roboto" panose="02000000000000000000" pitchFamily="2" charset="0"/>
              </a:rPr>
              <a:t>used</a:t>
            </a:r>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
        <p:nvSpPr>
          <p:cNvPr id="81"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Constraints: Tables and Chairs</a:t>
            </a:r>
            <a:endParaRPr lang="en-GB" dirty="0">
              <a:solidFill>
                <a:srgbClr val="93328E"/>
              </a:solidFill>
              <a:latin typeface="Roboto Medium" panose="02000000000000000000" pitchFamily="2" charset="0"/>
              <a:ea typeface="Roboto Medium" panose="02000000000000000000" pitchFamily="2" charset="0"/>
            </a:endParaRPr>
          </a:p>
        </p:txBody>
      </p:sp>
      <p:graphicFrame>
        <p:nvGraphicFramePr>
          <p:cNvPr id="83" name="Table 82"/>
          <p:cNvGraphicFramePr>
            <a:graphicFrameLocks noGrp="1"/>
          </p:cNvGraphicFramePr>
          <p:nvPr>
            <p:extLst>
              <p:ext uri="{D42A27DB-BD31-4B8C-83A1-F6EECF244321}">
                <p14:modId xmlns:p14="http://schemas.microsoft.com/office/powerpoint/2010/main" val="3389691580"/>
              </p:ext>
            </p:extLst>
          </p:nvPr>
        </p:nvGraphicFramePr>
        <p:xfrm>
          <a:off x="1911626" y="3032940"/>
          <a:ext cx="8683842" cy="2503327"/>
        </p:xfrm>
        <a:graphic>
          <a:graphicData uri="http://schemas.openxmlformats.org/drawingml/2006/table">
            <a:tbl>
              <a:tblPr firstRow="1" firstCol="1" bandRow="1"/>
              <a:tblGrid>
                <a:gridCol w="2894293">
                  <a:extLst>
                    <a:ext uri="{9D8B030D-6E8A-4147-A177-3AD203B41FA5}">
                      <a16:colId xmlns:a16="http://schemas.microsoft.com/office/drawing/2014/main" val="2466352323"/>
                    </a:ext>
                  </a:extLst>
                </a:gridCol>
                <a:gridCol w="2894293">
                  <a:extLst>
                    <a:ext uri="{9D8B030D-6E8A-4147-A177-3AD203B41FA5}">
                      <a16:colId xmlns:a16="http://schemas.microsoft.com/office/drawing/2014/main" val="3152712959"/>
                    </a:ext>
                  </a:extLst>
                </a:gridCol>
                <a:gridCol w="2895256">
                  <a:extLst>
                    <a:ext uri="{9D8B030D-6E8A-4147-A177-3AD203B41FA5}">
                      <a16:colId xmlns:a16="http://schemas.microsoft.com/office/drawing/2014/main" val="3262600578"/>
                    </a:ext>
                  </a:extLst>
                </a:gridCol>
              </a:tblGrid>
              <a:tr h="400532">
                <a:tc gridSpan="2">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No. </a:t>
                      </a:r>
                      <a:r>
                        <a:rPr lang="en-GB" sz="2000" b="1" dirty="0" smtClean="0">
                          <a:solidFill>
                            <a:srgbClr val="FFFFFF"/>
                          </a:solidFill>
                          <a:effectLst/>
                          <a:latin typeface="Roboto" panose="02000000000000000000" pitchFamily="2" charset="0"/>
                          <a:ea typeface="Calibri" panose="020F0502020204030204" pitchFamily="34" charset="0"/>
                          <a:cs typeface="Calibri" panose="020F0502020204030204" pitchFamily="34" charset="0"/>
                        </a:rPr>
                        <a:t>square </a:t>
                      </a: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bricks used</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hMerge="1">
                  <a:txBody>
                    <a:bodyPr/>
                    <a:lstStyle/>
                    <a:p>
                      <a:endParaRPr lang="en-GB"/>
                    </a:p>
                  </a:txBody>
                  <a:tcPr/>
                </a:tc>
                <a:tc rowSpan="2">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Total no. </a:t>
                      </a:r>
                      <a:r>
                        <a:rPr lang="en-GB" sz="2000" b="1" dirty="0" smtClean="0">
                          <a:solidFill>
                            <a:srgbClr val="FFFFFF"/>
                          </a:solidFill>
                          <a:effectLst/>
                          <a:latin typeface="Roboto" panose="02000000000000000000" pitchFamily="2" charset="0"/>
                          <a:ea typeface="Calibri" panose="020F0502020204030204" pitchFamily="34" charset="0"/>
                          <a:cs typeface="Calibri" panose="020F0502020204030204" pitchFamily="34" charset="0"/>
                        </a:rPr>
                        <a:t>square </a:t>
                      </a: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bricks available</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extLst>
                  <a:ext uri="{0D108BD9-81ED-4DB2-BD59-A6C34878D82A}">
                    <a16:rowId xmlns:a16="http://schemas.microsoft.com/office/drawing/2014/main" val="3052641954"/>
                  </a:ext>
                </a:extLst>
              </a:tr>
              <a:tr h="400532">
                <a:tc>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Tables (t)</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Chairs (c)</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vMerge="1">
                  <a:txBody>
                    <a:bodyPr/>
                    <a:lstStyle/>
                    <a:p>
                      <a:endParaRPr lang="en-GB"/>
                    </a:p>
                  </a:txBody>
                  <a:tcPr/>
                </a:tc>
                <a:extLst>
                  <a:ext uri="{0D108BD9-81ED-4DB2-BD59-A6C34878D82A}">
                    <a16:rowId xmlns:a16="http://schemas.microsoft.com/office/drawing/2014/main" val="69667157"/>
                  </a:ext>
                </a:extLst>
              </a:tr>
              <a:tr h="400532">
                <a:tc>
                  <a:txBody>
                    <a:bodyPr/>
                    <a:lstStyle/>
                    <a:p>
                      <a:pPr algn="ctr">
                        <a:lnSpc>
                          <a:spcPct val="107000"/>
                        </a:lnSpc>
                        <a:spcAft>
                          <a:spcPts val="0"/>
                        </a:spcAft>
                      </a:pPr>
                      <a:r>
                        <a:rPr lang="en-GB" sz="2000" dirty="0">
                          <a:effectLst/>
                          <a:latin typeface="Roboto" panose="02000000000000000000" pitchFamily="2" charset="0"/>
                          <a:ea typeface="Calibri" panose="020F0502020204030204" pitchFamily="34" charset="0"/>
                          <a:cs typeface="Calibri" panose="020F0502020204030204" pitchFamily="34" charset="0"/>
                        </a:rPr>
                        <a:t>2</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smtClean="0">
                          <a:effectLst/>
                          <a:latin typeface="Roboto" panose="02000000000000000000" pitchFamily="2" charset="0"/>
                          <a:ea typeface="Calibri" panose="020F0502020204030204" pitchFamily="34" charset="0"/>
                          <a:cs typeface="Calibri" panose="020F0502020204030204" pitchFamily="34" charset="0"/>
                        </a:rPr>
                        <a:t>2</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smtClean="0">
                          <a:effectLst/>
                          <a:latin typeface="Roboto" panose="02000000000000000000" pitchFamily="2" charset="0"/>
                          <a:ea typeface="Calibri" panose="020F0502020204030204" pitchFamily="34" charset="0"/>
                          <a:cs typeface="Calibri" panose="020F0502020204030204" pitchFamily="34" charset="0"/>
                        </a:rPr>
                        <a:t>8</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52533"/>
                  </a:ext>
                </a:extLst>
              </a:tr>
              <a:tr h="1301731">
                <a:tc>
                  <a:txBody>
                    <a:bodyPr/>
                    <a:lstStyle/>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effectLst/>
                          <a:latin typeface="Calibri" panose="020F0502020204030204" pitchFamily="34" charset="0"/>
                          <a:cs typeface="Times New Roman" panose="02020603050405020304" pitchFamily="18" charset="0"/>
                        </a:rPr>
                        <a:t/>
                      </a:r>
                      <a:br>
                        <a:rPr lang="en-GB" sz="1100" dirty="0">
                          <a:effectLst/>
                          <a:latin typeface="Calibri" panose="020F0502020204030204" pitchFamily="34" charset="0"/>
                          <a:cs typeface="Times New Roman" panose="02020603050405020304" pitchFamily="18" charset="0"/>
                        </a:rPr>
                      </a:b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100" dirty="0">
                        <a:effectLst/>
                        <a:latin typeface="Roboto" panose="02000000000000000000" pitchFamily="2"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39865"/>
                  </a:ext>
                </a:extLst>
              </a:tr>
            </a:tbl>
          </a:graphicData>
        </a:graphic>
      </p:graphicFrame>
      <p:grpSp>
        <p:nvGrpSpPr>
          <p:cNvPr id="85" name="Group 84"/>
          <p:cNvGrpSpPr/>
          <p:nvPr/>
        </p:nvGrpSpPr>
        <p:grpSpPr>
          <a:xfrm>
            <a:off x="2353016" y="4603989"/>
            <a:ext cx="614199" cy="481399"/>
            <a:chOff x="0" y="0"/>
            <a:chExt cx="894303" cy="703448"/>
          </a:xfrm>
          <a:solidFill>
            <a:srgbClr val="FF0000"/>
          </a:solidFill>
        </p:grpSpPr>
        <p:sp>
          <p:nvSpPr>
            <p:cNvPr id="86" name="Cube 85"/>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lowchart: Magnetic Disk 86"/>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lowchart: Magnetic Disk 87"/>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lowchart: Magnetic Disk 88"/>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lowchart: Magnetic Disk 89"/>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1" name="Group 90"/>
          <p:cNvGrpSpPr/>
          <p:nvPr/>
        </p:nvGrpSpPr>
        <p:grpSpPr>
          <a:xfrm>
            <a:off x="3757114" y="4612417"/>
            <a:ext cx="611431" cy="481399"/>
            <a:chOff x="0" y="0"/>
            <a:chExt cx="894303" cy="703448"/>
          </a:xfrm>
          <a:solidFill>
            <a:srgbClr val="FF0000"/>
          </a:solidFill>
        </p:grpSpPr>
        <p:sp>
          <p:nvSpPr>
            <p:cNvPr id="92" name="Cube 91"/>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lowchart: Magnetic Disk 92"/>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lowchart: Magnetic Disk 93"/>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lowchart: Magnetic Disk 94"/>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lowchart: Magnetic Disk 95"/>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7" name="Group 96"/>
          <p:cNvGrpSpPr/>
          <p:nvPr/>
        </p:nvGrpSpPr>
        <p:grpSpPr>
          <a:xfrm>
            <a:off x="9183949" y="4308277"/>
            <a:ext cx="611433" cy="481399"/>
            <a:chOff x="0" y="0"/>
            <a:chExt cx="894303" cy="703448"/>
          </a:xfrm>
          <a:solidFill>
            <a:srgbClr val="FF0000"/>
          </a:solidFill>
        </p:grpSpPr>
        <p:sp>
          <p:nvSpPr>
            <p:cNvPr id="98" name="Cube 97"/>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lowchart: Magnetic Disk 175"/>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lowchart: Magnetic Disk 176"/>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lowchart: Magnetic Disk 177"/>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lowchart: Magnetic Disk 178"/>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0" name="Group 179"/>
          <p:cNvGrpSpPr/>
          <p:nvPr/>
        </p:nvGrpSpPr>
        <p:grpSpPr>
          <a:xfrm>
            <a:off x="8515285" y="4308277"/>
            <a:ext cx="611433" cy="481399"/>
            <a:chOff x="0" y="0"/>
            <a:chExt cx="894303" cy="703448"/>
          </a:xfrm>
          <a:solidFill>
            <a:srgbClr val="FF0000"/>
          </a:solidFill>
        </p:grpSpPr>
        <p:sp>
          <p:nvSpPr>
            <p:cNvPr id="181" name="Cube 180"/>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lowchart: Magnetic Disk 181"/>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lowchart: Magnetic Disk 182"/>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lowchart: Magnetic Disk 183"/>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lowchart: Magnetic Disk 184"/>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6" name="Group 185"/>
          <p:cNvGrpSpPr/>
          <p:nvPr/>
        </p:nvGrpSpPr>
        <p:grpSpPr>
          <a:xfrm>
            <a:off x="7829621" y="4325613"/>
            <a:ext cx="611433" cy="481399"/>
            <a:chOff x="0" y="0"/>
            <a:chExt cx="894303" cy="703448"/>
          </a:xfrm>
          <a:solidFill>
            <a:srgbClr val="FF0000"/>
          </a:solidFill>
        </p:grpSpPr>
        <p:sp>
          <p:nvSpPr>
            <p:cNvPr id="187" name="Cube 186"/>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lowchart: Magnetic Disk 187"/>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lowchart: Magnetic Disk 188"/>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lowchart: Magnetic Disk 189"/>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lowchart: Magnetic Disk 190"/>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92" name="Group 191"/>
          <p:cNvGrpSpPr/>
          <p:nvPr/>
        </p:nvGrpSpPr>
        <p:grpSpPr>
          <a:xfrm>
            <a:off x="7814399" y="4958318"/>
            <a:ext cx="611431" cy="481399"/>
            <a:chOff x="0" y="0"/>
            <a:chExt cx="894303" cy="703448"/>
          </a:xfrm>
          <a:solidFill>
            <a:srgbClr val="FF0000"/>
          </a:solidFill>
        </p:grpSpPr>
        <p:sp>
          <p:nvSpPr>
            <p:cNvPr id="193" name="Cube 192"/>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lowchart: Magnetic Disk 193"/>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lowchart: Magnetic Disk 194"/>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lowchart: Magnetic Disk 195"/>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lowchart: Magnetic Disk 196"/>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98" name="Group 197"/>
          <p:cNvGrpSpPr/>
          <p:nvPr/>
        </p:nvGrpSpPr>
        <p:grpSpPr>
          <a:xfrm>
            <a:off x="8471337" y="4940982"/>
            <a:ext cx="611433" cy="481399"/>
            <a:chOff x="0" y="0"/>
            <a:chExt cx="894303" cy="703448"/>
          </a:xfrm>
          <a:solidFill>
            <a:srgbClr val="FF0000"/>
          </a:solidFill>
        </p:grpSpPr>
        <p:sp>
          <p:nvSpPr>
            <p:cNvPr id="199" name="Cube 198"/>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lowchart: Magnetic Disk 199"/>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lowchart: Magnetic Disk 200"/>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lowchart: Magnetic Disk 201"/>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lowchart: Magnetic Disk 202"/>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4" name="Group 203"/>
          <p:cNvGrpSpPr/>
          <p:nvPr/>
        </p:nvGrpSpPr>
        <p:grpSpPr>
          <a:xfrm>
            <a:off x="9168409" y="4940982"/>
            <a:ext cx="614199" cy="481399"/>
            <a:chOff x="0" y="0"/>
            <a:chExt cx="894303" cy="703448"/>
          </a:xfrm>
          <a:solidFill>
            <a:srgbClr val="FF0000"/>
          </a:solidFill>
        </p:grpSpPr>
        <p:sp>
          <p:nvSpPr>
            <p:cNvPr id="205" name="Cube 204"/>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lowchart: Magnetic Disk 205"/>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lowchart: Magnetic Disk 206"/>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lowchart: Magnetic Disk 207"/>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lowchart: Magnetic Disk 208"/>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0" name="Group 209"/>
          <p:cNvGrpSpPr/>
          <p:nvPr/>
        </p:nvGrpSpPr>
        <p:grpSpPr>
          <a:xfrm>
            <a:off x="5248103" y="4612417"/>
            <a:ext cx="611433" cy="481399"/>
            <a:chOff x="0" y="0"/>
            <a:chExt cx="894303" cy="703448"/>
          </a:xfrm>
          <a:solidFill>
            <a:srgbClr val="FF0000"/>
          </a:solidFill>
        </p:grpSpPr>
        <p:sp>
          <p:nvSpPr>
            <p:cNvPr id="211" name="Cube 210"/>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lowchart: Magnetic Disk 211"/>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lowchart: Magnetic Disk 212"/>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lowchart: Magnetic Disk 213"/>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lowchart: Magnetic Disk 214"/>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6" name="Group 215"/>
          <p:cNvGrpSpPr/>
          <p:nvPr/>
        </p:nvGrpSpPr>
        <p:grpSpPr>
          <a:xfrm>
            <a:off x="9848212" y="4906579"/>
            <a:ext cx="611431" cy="481399"/>
            <a:chOff x="0" y="0"/>
            <a:chExt cx="894303" cy="703448"/>
          </a:xfrm>
          <a:solidFill>
            <a:srgbClr val="FF0000"/>
          </a:solidFill>
        </p:grpSpPr>
        <p:sp>
          <p:nvSpPr>
            <p:cNvPr id="217" name="Cube 216"/>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lowchart: Magnetic Disk 217"/>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lowchart: Magnetic Disk 218"/>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lowchart: Magnetic Disk 219"/>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lowchart: Magnetic Disk 220"/>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2" name="Group 221"/>
          <p:cNvGrpSpPr/>
          <p:nvPr/>
        </p:nvGrpSpPr>
        <p:grpSpPr>
          <a:xfrm>
            <a:off x="9834895" y="4322805"/>
            <a:ext cx="611433" cy="481399"/>
            <a:chOff x="0" y="0"/>
            <a:chExt cx="894303" cy="703448"/>
          </a:xfrm>
          <a:solidFill>
            <a:srgbClr val="FF0000"/>
          </a:solidFill>
        </p:grpSpPr>
        <p:sp>
          <p:nvSpPr>
            <p:cNvPr id="223" name="Cube 222"/>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lowchart: Magnetic Disk 223"/>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lowchart: Magnetic Disk 224"/>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lowchart: Magnetic Disk 225"/>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lowchart: Magnetic Disk 226"/>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8" name="Group 227"/>
          <p:cNvGrpSpPr/>
          <p:nvPr/>
        </p:nvGrpSpPr>
        <p:grpSpPr>
          <a:xfrm>
            <a:off x="6534885" y="4603989"/>
            <a:ext cx="611433" cy="481399"/>
            <a:chOff x="0" y="0"/>
            <a:chExt cx="894303" cy="703448"/>
          </a:xfrm>
          <a:solidFill>
            <a:srgbClr val="FF0000"/>
          </a:solidFill>
        </p:grpSpPr>
        <p:sp>
          <p:nvSpPr>
            <p:cNvPr id="229" name="Cube 228"/>
            <p:cNvSpPr/>
            <p:nvPr/>
          </p:nvSpPr>
          <p:spPr>
            <a:xfrm>
              <a:off x="0"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lowchart: Magnetic Disk 229"/>
            <p:cNvSpPr/>
            <p:nvPr/>
          </p:nvSpPr>
          <p:spPr>
            <a:xfrm>
              <a:off x="216833"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lowchart: Magnetic Disk 230"/>
            <p:cNvSpPr/>
            <p:nvPr/>
          </p:nvSpPr>
          <p:spPr>
            <a:xfrm>
              <a:off x="543405"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lowchart: Magnetic Disk 231"/>
            <p:cNvSpPr/>
            <p:nvPr/>
          </p:nvSpPr>
          <p:spPr>
            <a:xfrm>
              <a:off x="121374"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lowchart: Magnetic Disk 232"/>
            <p:cNvSpPr/>
            <p:nvPr/>
          </p:nvSpPr>
          <p:spPr>
            <a:xfrm>
              <a:off x="447945"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00310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1038704" cy="4351338"/>
          </a:xfrm>
        </p:spPr>
        <p:txBody>
          <a:bodyPr lIns="0">
            <a:normAutofit/>
          </a:bodyPr>
          <a:lstStyle/>
          <a:p>
            <a:pPr marL="0" indent="0" fontAlgn="base">
              <a:lnSpc>
                <a:spcPct val="100000"/>
              </a:lnSpc>
              <a:spcBef>
                <a:spcPct val="20000"/>
              </a:spcBef>
              <a:spcAft>
                <a:spcPct val="0"/>
              </a:spcAft>
              <a:buNone/>
            </a:pPr>
            <a:r>
              <a:rPr lang="en-GB" dirty="0" smtClean="0">
                <a:solidFill>
                  <a:srgbClr val="505759"/>
                </a:solidFill>
                <a:latin typeface="Roboto" panose="02000000000000000000" pitchFamily="2" charset="0"/>
                <a:ea typeface="Roboto" panose="02000000000000000000" pitchFamily="2" charset="0"/>
              </a:rPr>
              <a:t>The inequalities </a:t>
            </a:r>
            <a:r>
              <a:rPr lang="en-GB" dirty="0">
                <a:solidFill>
                  <a:srgbClr val="505759"/>
                </a:solidFill>
                <a:latin typeface="Roboto" panose="02000000000000000000" pitchFamily="2" charset="0"/>
                <a:ea typeface="Roboto" panose="02000000000000000000" pitchFamily="2" charset="0"/>
              </a:rPr>
              <a:t>are</a:t>
            </a:r>
            <a:r>
              <a:rPr lang="en-GB" dirty="0" smtClean="0">
                <a:solidFill>
                  <a:srgbClr val="505759"/>
                </a:solidFill>
                <a:latin typeface="Roboto" panose="02000000000000000000" pitchFamily="2" charset="0"/>
                <a:ea typeface="Roboto" panose="02000000000000000000" pitchFamily="2" charset="0"/>
              </a:rPr>
              <a:t>:</a:t>
            </a:r>
          </a:p>
          <a:p>
            <a:pPr marL="0" indent="0" fontAlgn="base">
              <a:lnSpc>
                <a:spcPct val="100000"/>
              </a:lnSpc>
              <a:spcBef>
                <a:spcPct val="20000"/>
              </a:spcBef>
              <a:spcAft>
                <a:spcPct val="0"/>
              </a:spcAft>
              <a:buNone/>
            </a:pPr>
            <a:endParaRPr lang="en-GB" dirty="0">
              <a:solidFill>
                <a:srgbClr val="505759"/>
              </a:solidFill>
              <a:latin typeface="Roboto" panose="02000000000000000000" pitchFamily="2" charset="0"/>
              <a:ea typeface="Roboto" panose="02000000000000000000" pitchFamily="2" charset="0"/>
            </a:endParaRPr>
          </a:p>
          <a:p>
            <a:pPr marL="0" indent="0" algn="ctr" fontAlgn="base">
              <a:lnSpc>
                <a:spcPct val="100000"/>
              </a:lnSpc>
              <a:spcBef>
                <a:spcPct val="20000"/>
              </a:spcBef>
              <a:spcAft>
                <a:spcPct val="0"/>
              </a:spcAft>
              <a:buNone/>
            </a:pPr>
            <a:r>
              <a:rPr lang="en-GB" sz="3200" b="1" dirty="0" smtClean="0">
                <a:solidFill>
                  <a:srgbClr val="505759"/>
                </a:solidFill>
                <a:latin typeface="Roboto" panose="02000000000000000000" pitchFamily="2" charset="0"/>
                <a:ea typeface="Roboto" panose="02000000000000000000" pitchFamily="2" charset="0"/>
              </a:rPr>
              <a:t>2t </a:t>
            </a:r>
            <a:r>
              <a:rPr lang="en-GB" sz="3200" b="1" dirty="0">
                <a:solidFill>
                  <a:srgbClr val="505759"/>
                </a:solidFill>
                <a:latin typeface="Roboto" panose="02000000000000000000" pitchFamily="2" charset="0"/>
                <a:ea typeface="Roboto" panose="02000000000000000000" pitchFamily="2" charset="0"/>
              </a:rPr>
              <a:t>+ c ≤ 6 </a:t>
            </a:r>
          </a:p>
          <a:p>
            <a:pPr marL="0" indent="0" algn="ctr" fontAlgn="base">
              <a:lnSpc>
                <a:spcPct val="100000"/>
              </a:lnSpc>
              <a:spcBef>
                <a:spcPct val="20000"/>
              </a:spcBef>
              <a:spcAft>
                <a:spcPct val="0"/>
              </a:spcAft>
              <a:buNone/>
            </a:pPr>
            <a:endParaRPr lang="en-GB" sz="3200" b="1" dirty="0">
              <a:solidFill>
                <a:srgbClr val="505759"/>
              </a:solidFill>
              <a:latin typeface="Roboto" panose="02000000000000000000" pitchFamily="2" charset="0"/>
              <a:ea typeface="Roboto" panose="02000000000000000000" pitchFamily="2" charset="0"/>
            </a:endParaRPr>
          </a:p>
          <a:p>
            <a:pPr marL="0" indent="0" algn="ctr" fontAlgn="base">
              <a:lnSpc>
                <a:spcPct val="100000"/>
              </a:lnSpc>
              <a:spcBef>
                <a:spcPct val="20000"/>
              </a:spcBef>
              <a:spcAft>
                <a:spcPct val="0"/>
              </a:spcAft>
              <a:buNone/>
            </a:pPr>
            <a:r>
              <a:rPr lang="en-GB" sz="3200" b="1" dirty="0">
                <a:solidFill>
                  <a:srgbClr val="505759"/>
                </a:solidFill>
                <a:latin typeface="Roboto" panose="02000000000000000000" pitchFamily="2" charset="0"/>
                <a:ea typeface="Roboto" panose="02000000000000000000" pitchFamily="2" charset="0"/>
              </a:rPr>
              <a:t>2t + 2c ≤ 8</a:t>
            </a:r>
          </a:p>
          <a:p>
            <a:pPr marL="0" indent="0" fontAlgn="base">
              <a:lnSpc>
                <a:spcPct val="100000"/>
              </a:lnSpc>
              <a:spcBef>
                <a:spcPct val="20000"/>
              </a:spcBef>
              <a:spcAft>
                <a:spcPct val="0"/>
              </a:spcAft>
              <a:buNone/>
            </a:pPr>
            <a:endParaRPr lang="en-GB"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dirty="0">
                <a:solidFill>
                  <a:srgbClr val="505759"/>
                </a:solidFill>
                <a:latin typeface="Roboto" panose="02000000000000000000" pitchFamily="2" charset="0"/>
                <a:ea typeface="Roboto" panose="02000000000000000000" pitchFamily="2" charset="0"/>
              </a:rPr>
              <a:t>What coordinates would you plot in order to graph </a:t>
            </a:r>
            <a:r>
              <a:rPr lang="en-GB" dirty="0" smtClean="0">
                <a:solidFill>
                  <a:srgbClr val="505759"/>
                </a:solidFill>
                <a:latin typeface="Roboto" panose="02000000000000000000" pitchFamily="2" charset="0"/>
                <a:ea typeface="Roboto" panose="02000000000000000000" pitchFamily="2" charset="0"/>
              </a:rPr>
              <a:t>them?</a:t>
            </a:r>
            <a:endParaRPr lang="en-GB"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dirty="0">
                <a:solidFill>
                  <a:srgbClr val="505759"/>
                </a:solidFill>
                <a:latin typeface="+mj-lt"/>
              </a:rPr>
              <a:t>	</a:t>
            </a:r>
          </a:p>
          <a:p>
            <a:endParaRPr lang="en-GB" dirty="0">
              <a:solidFill>
                <a:srgbClr val="505759"/>
              </a:solidFill>
              <a:latin typeface="+mj-lt"/>
            </a:endParaRPr>
          </a:p>
          <a:p>
            <a:endParaRPr lang="en-GB" dirty="0"/>
          </a:p>
        </p:txBody>
      </p:sp>
      <p:grpSp>
        <p:nvGrpSpPr>
          <p:cNvPr id="81" name="Group 80"/>
          <p:cNvGrpSpPr/>
          <p:nvPr/>
        </p:nvGrpSpPr>
        <p:grpSpPr>
          <a:xfrm>
            <a:off x="2762803" y="2612828"/>
            <a:ext cx="1567180" cy="702946"/>
            <a:chOff x="0" y="0"/>
            <a:chExt cx="1567180" cy="703022"/>
          </a:xfrm>
          <a:solidFill>
            <a:srgbClr val="0070C0"/>
          </a:solidFill>
        </p:grpSpPr>
        <p:sp>
          <p:nvSpPr>
            <p:cNvPr id="82" name="Cube 81"/>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lowchart: Magnetic Disk 82"/>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lowchart: Magnetic Disk 83"/>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lowchart: Magnetic Disk 84"/>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lowchart: Magnetic Disk 85"/>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lowchart: Magnetic Disk 86"/>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lowchart: Magnetic Disk 87"/>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lowchart: Magnetic Disk 88"/>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lowchart: Magnetic Disk 89"/>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1" name="Group 90"/>
          <p:cNvGrpSpPr/>
          <p:nvPr/>
        </p:nvGrpSpPr>
        <p:grpSpPr>
          <a:xfrm>
            <a:off x="3114607" y="3930522"/>
            <a:ext cx="894080" cy="702945"/>
            <a:chOff x="29351" y="0"/>
            <a:chExt cx="894303" cy="703448"/>
          </a:xfrm>
          <a:solidFill>
            <a:srgbClr val="FF0000"/>
          </a:solidFill>
        </p:grpSpPr>
        <p:sp>
          <p:nvSpPr>
            <p:cNvPr id="92" name="Cube 91"/>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lowchart: Magnetic Disk 92"/>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lowchart: Magnetic Disk 93"/>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lowchart: Magnetic Disk 94"/>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lowchart: Magnetic Disk 95"/>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0"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Constraints: Tables and Chairs</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86661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solidFill>
                  <a:srgbClr val="505759"/>
                </a:solidFill>
              </a:rPr>
              <a:t>12</a:t>
            </a:fld>
            <a:endParaRPr lang="en-GB">
              <a:solidFill>
                <a:srgbClr val="505759"/>
              </a:solidFill>
            </a:endParaRPr>
          </a:p>
        </p:txBody>
      </p:sp>
      <p:sp>
        <p:nvSpPr>
          <p:cNvPr id="3"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Graphing the Equation</a:t>
            </a:r>
            <a:endParaRPr lang="en-GB" dirty="0">
              <a:solidFill>
                <a:srgbClr val="93328E"/>
              </a:solidFill>
              <a:latin typeface="Roboto Medium" panose="02000000000000000000" pitchFamily="2" charset="0"/>
              <a:ea typeface="Roboto Medium" panose="02000000000000000000" pitchFamily="2" charset="0"/>
            </a:endParaRPr>
          </a:p>
        </p:txBody>
      </p:sp>
      <p:grpSp>
        <p:nvGrpSpPr>
          <p:cNvPr id="29" name="Group 28"/>
          <p:cNvGrpSpPr/>
          <p:nvPr/>
        </p:nvGrpSpPr>
        <p:grpSpPr>
          <a:xfrm>
            <a:off x="10326809" y="4473159"/>
            <a:ext cx="1567180" cy="702946"/>
            <a:chOff x="0" y="0"/>
            <a:chExt cx="1567180" cy="703022"/>
          </a:xfrm>
          <a:solidFill>
            <a:srgbClr val="0070C0"/>
          </a:solidFill>
        </p:grpSpPr>
        <p:sp>
          <p:nvSpPr>
            <p:cNvPr id="30" name="Cube 29"/>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lowchart: Magnetic Disk 30"/>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lowchart: Magnetic Disk 31"/>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lowchart: Magnetic Disk 32"/>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lowchart: Magnetic Disk 33"/>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lowchart: Magnetic Disk 34"/>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lowchart: Magnetic Disk 35"/>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lowchart: Magnetic Disk 36"/>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lowchart: Magnetic Disk 37"/>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5" name="Rectangle 4"/>
          <p:cNvSpPr/>
          <p:nvPr/>
        </p:nvSpPr>
        <p:spPr>
          <a:xfrm>
            <a:off x="1153296" y="1666601"/>
            <a:ext cx="10534568" cy="707886"/>
          </a:xfrm>
          <a:prstGeom prst="rect">
            <a:avLst/>
          </a:prstGeom>
        </p:spPr>
        <p:txBody>
          <a:bodyPr wrap="square" lIns="0">
            <a:spAutoFit/>
          </a:bodyPr>
          <a:lstStyle/>
          <a:p>
            <a:pPr>
              <a:buClr>
                <a:schemeClr val="bg2">
                  <a:lumMod val="25000"/>
                </a:schemeClr>
              </a:buClr>
            </a:pPr>
            <a:r>
              <a:rPr lang="en-GB" sz="2000" dirty="0">
                <a:solidFill>
                  <a:srgbClr val="505759"/>
                </a:solidFill>
                <a:latin typeface="Roboto" panose="02000000000000000000" pitchFamily="2" charset="0"/>
                <a:ea typeface="Roboto" panose="02000000000000000000" pitchFamily="2" charset="0"/>
              </a:rPr>
              <a:t>For </a:t>
            </a:r>
            <a:r>
              <a:rPr lang="en-GB" sz="2000" dirty="0" smtClean="0">
                <a:solidFill>
                  <a:srgbClr val="505759"/>
                </a:solidFill>
                <a:latin typeface="Roboto" panose="02000000000000000000" pitchFamily="2" charset="0"/>
                <a:ea typeface="Roboto" panose="02000000000000000000" pitchFamily="2" charset="0"/>
              </a:rPr>
              <a:t>rectangular bricks</a:t>
            </a:r>
            <a:r>
              <a:rPr lang="en-GB" sz="2000" dirty="0">
                <a:solidFill>
                  <a:srgbClr val="505759"/>
                </a:solidFill>
                <a:latin typeface="Roboto" panose="02000000000000000000" pitchFamily="2" charset="0"/>
                <a:ea typeface="Roboto" panose="02000000000000000000" pitchFamily="2" charset="0"/>
              </a:rPr>
              <a:t>, </a:t>
            </a:r>
            <a:r>
              <a:rPr lang="en-GB" sz="2000" b="1" dirty="0">
                <a:solidFill>
                  <a:srgbClr val="505759"/>
                </a:solidFill>
                <a:latin typeface="Roboto" panose="02000000000000000000" pitchFamily="2" charset="0"/>
                <a:ea typeface="Roboto" panose="02000000000000000000" pitchFamily="2" charset="0"/>
              </a:rPr>
              <a:t>2t + c = </a:t>
            </a:r>
            <a:r>
              <a:rPr lang="en-GB" sz="2000" b="1" dirty="0" smtClean="0">
                <a:solidFill>
                  <a:srgbClr val="505759"/>
                </a:solidFill>
                <a:latin typeface="Roboto" panose="02000000000000000000" pitchFamily="2" charset="0"/>
                <a:ea typeface="Roboto" panose="02000000000000000000" pitchFamily="2" charset="0"/>
              </a:rPr>
              <a:t>6</a:t>
            </a:r>
          </a:p>
          <a:p>
            <a:pPr>
              <a:buClr>
                <a:schemeClr val="bg2">
                  <a:lumMod val="25000"/>
                </a:schemeClr>
              </a:buClr>
            </a:pPr>
            <a:r>
              <a:rPr lang="en-GB" sz="2000" dirty="0" smtClean="0">
                <a:solidFill>
                  <a:srgbClr val="505759"/>
                </a:solidFill>
                <a:latin typeface="Roboto" panose="02000000000000000000" pitchFamily="2" charset="0"/>
                <a:ea typeface="Roboto" panose="02000000000000000000" pitchFamily="2" charset="0"/>
              </a:rPr>
              <a:t>First, solve </a:t>
            </a:r>
            <a:r>
              <a:rPr lang="en-GB" sz="2000" dirty="0">
                <a:solidFill>
                  <a:srgbClr val="505759"/>
                </a:solidFill>
                <a:latin typeface="Roboto" panose="02000000000000000000" pitchFamily="2" charset="0"/>
                <a:ea typeface="Roboto" panose="02000000000000000000" pitchFamily="2" charset="0"/>
              </a:rPr>
              <a:t>for c. If </a:t>
            </a:r>
            <a:r>
              <a:rPr lang="en-GB" sz="2000" b="1" dirty="0">
                <a:solidFill>
                  <a:srgbClr val="505759"/>
                </a:solidFill>
                <a:latin typeface="Roboto" panose="02000000000000000000" pitchFamily="2" charset="0"/>
                <a:ea typeface="Roboto" panose="02000000000000000000" pitchFamily="2" charset="0"/>
              </a:rPr>
              <a:t>t = 0</a:t>
            </a:r>
            <a:r>
              <a:rPr lang="en-GB" sz="2000" dirty="0">
                <a:solidFill>
                  <a:srgbClr val="505759"/>
                </a:solidFill>
                <a:latin typeface="Roboto" panose="02000000000000000000" pitchFamily="2" charset="0"/>
                <a:ea typeface="Roboto" panose="02000000000000000000" pitchFamily="2" charset="0"/>
              </a:rPr>
              <a:t>, what does c = </a:t>
            </a:r>
            <a:r>
              <a:rPr lang="en-GB" sz="2000" dirty="0" smtClean="0">
                <a:solidFill>
                  <a:srgbClr val="505759"/>
                </a:solidFill>
                <a:latin typeface="Roboto" panose="02000000000000000000" pitchFamily="2" charset="0"/>
                <a:ea typeface="Roboto" panose="02000000000000000000" pitchFamily="2" charset="0"/>
              </a:rPr>
              <a:t>? Then solve for t when c=0 </a:t>
            </a:r>
            <a:endParaRPr lang="en-GB" sz="2000" dirty="0">
              <a:solidFill>
                <a:srgbClr val="505759"/>
              </a:solidFill>
              <a:latin typeface="Roboto" panose="02000000000000000000" pitchFamily="2" charset="0"/>
              <a:ea typeface="Roboto" panose="02000000000000000000" pitchFamily="2" charset="0"/>
            </a:endParaRPr>
          </a:p>
        </p:txBody>
      </p:sp>
      <p:sp>
        <p:nvSpPr>
          <p:cNvPr id="39" name="TextBox 38"/>
          <p:cNvSpPr txBox="1"/>
          <p:nvPr/>
        </p:nvSpPr>
        <p:spPr>
          <a:xfrm>
            <a:off x="2406870" y="2541771"/>
            <a:ext cx="974488"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2t</a:t>
            </a:r>
            <a:endParaRPr lang="en-GB" sz="4400" dirty="0">
              <a:solidFill>
                <a:srgbClr val="505759"/>
              </a:solidFill>
              <a:latin typeface="Roboto" panose="02000000000000000000" pitchFamily="2" charset="0"/>
              <a:ea typeface="Roboto" panose="02000000000000000000" pitchFamily="2" charset="0"/>
            </a:endParaRPr>
          </a:p>
        </p:txBody>
      </p:sp>
      <p:sp>
        <p:nvSpPr>
          <p:cNvPr id="40" name="TextBox 39"/>
          <p:cNvSpPr txBox="1"/>
          <p:nvPr/>
        </p:nvSpPr>
        <p:spPr>
          <a:xfrm>
            <a:off x="5596938" y="2516524"/>
            <a:ext cx="649431"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c</a:t>
            </a:r>
            <a:endParaRPr lang="en-GB" sz="4400" dirty="0">
              <a:solidFill>
                <a:srgbClr val="505759"/>
              </a:solidFill>
              <a:latin typeface="Roboto" panose="02000000000000000000" pitchFamily="2" charset="0"/>
              <a:ea typeface="Roboto" panose="02000000000000000000" pitchFamily="2" charset="0"/>
            </a:endParaRPr>
          </a:p>
        </p:txBody>
      </p:sp>
      <p:sp>
        <p:nvSpPr>
          <p:cNvPr id="41" name="TextBox 40"/>
          <p:cNvSpPr txBox="1"/>
          <p:nvPr/>
        </p:nvSpPr>
        <p:spPr>
          <a:xfrm>
            <a:off x="8412144" y="2516520"/>
            <a:ext cx="892370"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6</a:t>
            </a:r>
            <a:endParaRPr lang="en-GB" sz="4400" dirty="0">
              <a:solidFill>
                <a:srgbClr val="505759"/>
              </a:solidFill>
              <a:latin typeface="Roboto" panose="02000000000000000000" pitchFamily="2" charset="0"/>
              <a:ea typeface="Roboto" panose="02000000000000000000" pitchFamily="2" charset="0"/>
            </a:endParaRPr>
          </a:p>
        </p:txBody>
      </p:sp>
      <p:sp>
        <p:nvSpPr>
          <p:cNvPr id="42" name="TextBox 41"/>
          <p:cNvSpPr txBox="1"/>
          <p:nvPr/>
        </p:nvSpPr>
        <p:spPr>
          <a:xfrm>
            <a:off x="4150318" y="2516521"/>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43" name="TextBox 42"/>
          <p:cNvSpPr txBox="1"/>
          <p:nvPr/>
        </p:nvSpPr>
        <p:spPr>
          <a:xfrm>
            <a:off x="7043557" y="2516521"/>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44" name="TextBox 43"/>
          <p:cNvSpPr txBox="1"/>
          <p:nvPr/>
        </p:nvSpPr>
        <p:spPr>
          <a:xfrm>
            <a:off x="2613912" y="3656077"/>
            <a:ext cx="818475"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0</a:t>
            </a:r>
          </a:p>
        </p:txBody>
      </p:sp>
      <p:sp>
        <p:nvSpPr>
          <p:cNvPr id="46" name="TextBox 45"/>
          <p:cNvSpPr txBox="1"/>
          <p:nvPr/>
        </p:nvSpPr>
        <p:spPr>
          <a:xfrm>
            <a:off x="8412144" y="3656077"/>
            <a:ext cx="892370"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6</a:t>
            </a:r>
            <a:endParaRPr lang="en-GB" sz="4400" dirty="0">
              <a:solidFill>
                <a:srgbClr val="505759"/>
              </a:solidFill>
              <a:latin typeface="Roboto" panose="02000000000000000000" pitchFamily="2" charset="0"/>
              <a:ea typeface="Roboto" panose="02000000000000000000" pitchFamily="2" charset="0"/>
            </a:endParaRPr>
          </a:p>
        </p:txBody>
      </p:sp>
      <p:sp>
        <p:nvSpPr>
          <p:cNvPr id="54" name="TextBox 53"/>
          <p:cNvSpPr txBox="1"/>
          <p:nvPr/>
        </p:nvSpPr>
        <p:spPr>
          <a:xfrm>
            <a:off x="5568710" y="3681327"/>
            <a:ext cx="784065" cy="769441"/>
          </a:xfrm>
          <a:prstGeom prst="rect">
            <a:avLst/>
          </a:prstGeom>
          <a:noFill/>
        </p:spPr>
        <p:txBody>
          <a:bodyPr wrap="square" rtlCol="0">
            <a:spAutoFit/>
          </a:bodyPr>
          <a:lstStyle/>
          <a:p>
            <a:pPr algn="ctr"/>
            <a:r>
              <a:rPr lang="en-GB" sz="4400" b="1" dirty="0" smtClean="0">
                <a:solidFill>
                  <a:srgbClr val="505759"/>
                </a:solidFill>
                <a:latin typeface="Frutiger LT 57 Cn" panose="020B0606020204020204" pitchFamily="34" charset="0"/>
              </a:rPr>
              <a:t>?</a:t>
            </a:r>
            <a:endParaRPr lang="en-GB" sz="4400" b="1" dirty="0">
              <a:solidFill>
                <a:srgbClr val="505759"/>
              </a:solidFill>
              <a:latin typeface="Frutiger LT 57 Cn" panose="020B0606020204020204" pitchFamily="34" charset="0"/>
            </a:endParaRPr>
          </a:p>
        </p:txBody>
      </p:sp>
      <p:sp>
        <p:nvSpPr>
          <p:cNvPr id="47" name="TextBox 46"/>
          <p:cNvSpPr txBox="1"/>
          <p:nvPr/>
        </p:nvSpPr>
        <p:spPr>
          <a:xfrm>
            <a:off x="4150318" y="3656078"/>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48" name="TextBox 47"/>
          <p:cNvSpPr txBox="1"/>
          <p:nvPr/>
        </p:nvSpPr>
        <p:spPr>
          <a:xfrm>
            <a:off x="7043557" y="3656078"/>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50" name="TextBox 49"/>
          <p:cNvSpPr txBox="1"/>
          <p:nvPr/>
        </p:nvSpPr>
        <p:spPr>
          <a:xfrm>
            <a:off x="5616316" y="4846130"/>
            <a:ext cx="784065"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0</a:t>
            </a:r>
            <a:endParaRPr lang="en-GB" sz="4400" dirty="0">
              <a:solidFill>
                <a:srgbClr val="505759"/>
              </a:solidFill>
              <a:latin typeface="Roboto" panose="02000000000000000000" pitchFamily="2" charset="0"/>
              <a:ea typeface="Roboto" panose="02000000000000000000" pitchFamily="2" charset="0"/>
            </a:endParaRPr>
          </a:p>
        </p:txBody>
      </p:sp>
      <p:sp>
        <p:nvSpPr>
          <p:cNvPr id="51" name="TextBox 50"/>
          <p:cNvSpPr txBox="1"/>
          <p:nvPr/>
        </p:nvSpPr>
        <p:spPr>
          <a:xfrm>
            <a:off x="8459750" y="4820880"/>
            <a:ext cx="892370"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6</a:t>
            </a:r>
            <a:endParaRPr lang="en-GB" sz="4400" dirty="0">
              <a:solidFill>
                <a:srgbClr val="505759"/>
              </a:solidFill>
              <a:latin typeface="Roboto" panose="02000000000000000000" pitchFamily="2" charset="0"/>
              <a:ea typeface="Roboto" panose="02000000000000000000" pitchFamily="2" charset="0"/>
            </a:endParaRPr>
          </a:p>
        </p:txBody>
      </p:sp>
      <p:sp>
        <p:nvSpPr>
          <p:cNvPr id="52" name="TextBox 51"/>
          <p:cNvSpPr txBox="1"/>
          <p:nvPr/>
        </p:nvSpPr>
        <p:spPr>
          <a:xfrm>
            <a:off x="4197924" y="4820881"/>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53" name="TextBox 52"/>
          <p:cNvSpPr txBox="1"/>
          <p:nvPr/>
        </p:nvSpPr>
        <p:spPr>
          <a:xfrm>
            <a:off x="7091163" y="4820881"/>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55" name="TextBox 54"/>
          <p:cNvSpPr txBox="1"/>
          <p:nvPr/>
        </p:nvSpPr>
        <p:spPr>
          <a:xfrm>
            <a:off x="2661518" y="4820880"/>
            <a:ext cx="818475" cy="769441"/>
          </a:xfrm>
          <a:prstGeom prst="rect">
            <a:avLst/>
          </a:prstGeom>
          <a:noFill/>
        </p:spPr>
        <p:txBody>
          <a:bodyPr wrap="square" rtlCol="0">
            <a:spAutoFit/>
          </a:bodyPr>
          <a:lstStyle/>
          <a:p>
            <a:pPr algn="ctr"/>
            <a:r>
              <a:rPr lang="en-GB" sz="4400" b="1" dirty="0">
                <a:solidFill>
                  <a:srgbClr val="505759"/>
                </a:solidFill>
                <a:latin typeface="Frutiger LT 57 Cn" panose="020B0606020204020204" pitchFamily="34" charset="0"/>
              </a:rPr>
              <a:t>?</a:t>
            </a:r>
          </a:p>
        </p:txBody>
      </p:sp>
      <p:sp>
        <p:nvSpPr>
          <p:cNvPr id="49" name="TextBox 48"/>
          <p:cNvSpPr txBox="1"/>
          <p:nvPr/>
        </p:nvSpPr>
        <p:spPr>
          <a:xfrm>
            <a:off x="2346977" y="4743819"/>
            <a:ext cx="1205376" cy="769441"/>
          </a:xfrm>
          <a:prstGeom prst="rect">
            <a:avLst/>
          </a:prstGeom>
          <a:solidFill>
            <a:schemeClr val="bg1"/>
          </a:solidFill>
        </p:spPr>
        <p:txBody>
          <a:bodyPr wrap="square" rtlCol="0">
            <a:spAutoFit/>
          </a:bodyPr>
          <a:lstStyle/>
          <a:p>
            <a:pPr algn="ctr"/>
            <a:r>
              <a:rPr lang="en-GB" sz="4400" dirty="0" smtClean="0">
                <a:solidFill>
                  <a:srgbClr val="93328E"/>
                </a:solidFill>
                <a:latin typeface="Roboto" panose="02000000000000000000" pitchFamily="2" charset="0"/>
                <a:ea typeface="Roboto" panose="02000000000000000000" pitchFamily="2" charset="0"/>
              </a:rPr>
              <a:t>2(3)</a:t>
            </a:r>
            <a:endParaRPr lang="en-GB" sz="4400" dirty="0">
              <a:solidFill>
                <a:srgbClr val="93328E"/>
              </a:solidFill>
              <a:latin typeface="Roboto" panose="02000000000000000000" pitchFamily="2" charset="0"/>
              <a:ea typeface="Roboto" panose="02000000000000000000" pitchFamily="2" charset="0"/>
            </a:endParaRPr>
          </a:p>
        </p:txBody>
      </p:sp>
      <p:sp>
        <p:nvSpPr>
          <p:cNvPr id="45" name="TextBox 44"/>
          <p:cNvSpPr txBox="1"/>
          <p:nvPr/>
        </p:nvSpPr>
        <p:spPr>
          <a:xfrm>
            <a:off x="5529620" y="3656076"/>
            <a:ext cx="784065" cy="769441"/>
          </a:xfrm>
          <a:prstGeom prst="rect">
            <a:avLst/>
          </a:prstGeom>
          <a:solidFill>
            <a:schemeClr val="bg1"/>
          </a:solidFill>
        </p:spPr>
        <p:txBody>
          <a:bodyPr wrap="square" rtlCol="0">
            <a:spAutoFit/>
          </a:bodyPr>
          <a:lstStyle/>
          <a:p>
            <a:pPr algn="ctr"/>
            <a:r>
              <a:rPr lang="en-GB" sz="4400" dirty="0" smtClean="0">
                <a:solidFill>
                  <a:srgbClr val="93328E"/>
                </a:solidFill>
                <a:latin typeface="Roboto" panose="02000000000000000000" pitchFamily="2" charset="0"/>
                <a:ea typeface="Roboto" panose="02000000000000000000" pitchFamily="2" charset="0"/>
              </a:rPr>
              <a:t>6</a:t>
            </a:r>
            <a:endParaRPr lang="en-GB" sz="4400" dirty="0">
              <a:solidFill>
                <a:srgbClr val="93328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293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solidFill>
                  <a:srgbClr val="505759"/>
                </a:solidFill>
              </a:rPr>
              <a:t>13</a:t>
            </a:fld>
            <a:endParaRPr lang="en-GB">
              <a:solidFill>
                <a:srgbClr val="505759"/>
              </a:solidFill>
            </a:endParaRPr>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2">
                  <a:lumMod val="25000"/>
                </a:schemeClr>
              </a:buClr>
              <a:buNone/>
            </a:pPr>
            <a:endParaRPr lang="en-GB" sz="2400" dirty="0">
              <a:solidFill>
                <a:srgbClr val="505759"/>
              </a:solidFill>
              <a:latin typeface="Frutiger LT 57 Cn" panose="020B0606020204020204" pitchFamily="34" charset="0"/>
            </a:endParaRPr>
          </a:p>
        </p:txBody>
      </p:sp>
      <p:sp>
        <p:nvSpPr>
          <p:cNvPr id="17" name="TextBox 16"/>
          <p:cNvSpPr txBox="1"/>
          <p:nvPr/>
        </p:nvSpPr>
        <p:spPr>
          <a:xfrm>
            <a:off x="2406870" y="2533533"/>
            <a:ext cx="974488"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2t</a:t>
            </a:r>
            <a:endParaRPr lang="en-GB" sz="4400" dirty="0">
              <a:solidFill>
                <a:srgbClr val="505759"/>
              </a:solidFill>
              <a:latin typeface="Roboto" panose="02000000000000000000" pitchFamily="2" charset="0"/>
              <a:ea typeface="Roboto" panose="02000000000000000000" pitchFamily="2" charset="0"/>
            </a:endParaRPr>
          </a:p>
        </p:txBody>
      </p:sp>
      <p:sp>
        <p:nvSpPr>
          <p:cNvPr id="18" name="TextBox 17"/>
          <p:cNvSpPr txBox="1"/>
          <p:nvPr/>
        </p:nvSpPr>
        <p:spPr>
          <a:xfrm>
            <a:off x="5490531" y="2508286"/>
            <a:ext cx="909849"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2c</a:t>
            </a:r>
            <a:endParaRPr lang="en-GB" sz="4400" dirty="0">
              <a:solidFill>
                <a:srgbClr val="505759"/>
              </a:solidFill>
              <a:latin typeface="Roboto" panose="02000000000000000000" pitchFamily="2" charset="0"/>
              <a:ea typeface="Roboto" panose="02000000000000000000" pitchFamily="2" charset="0"/>
            </a:endParaRPr>
          </a:p>
        </p:txBody>
      </p:sp>
      <p:sp>
        <p:nvSpPr>
          <p:cNvPr id="19" name="TextBox 18"/>
          <p:cNvSpPr txBox="1"/>
          <p:nvPr/>
        </p:nvSpPr>
        <p:spPr>
          <a:xfrm>
            <a:off x="8412144" y="2508282"/>
            <a:ext cx="892370"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8</a:t>
            </a:r>
            <a:endParaRPr lang="en-GB" sz="4400" dirty="0">
              <a:solidFill>
                <a:srgbClr val="505759"/>
              </a:solidFill>
              <a:latin typeface="Roboto" panose="02000000000000000000" pitchFamily="2" charset="0"/>
              <a:ea typeface="Roboto" panose="02000000000000000000" pitchFamily="2" charset="0"/>
            </a:endParaRPr>
          </a:p>
        </p:txBody>
      </p:sp>
      <p:sp>
        <p:nvSpPr>
          <p:cNvPr id="20" name="TextBox 19"/>
          <p:cNvSpPr txBox="1"/>
          <p:nvPr/>
        </p:nvSpPr>
        <p:spPr>
          <a:xfrm>
            <a:off x="4150318" y="2508283"/>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21" name="TextBox 20"/>
          <p:cNvSpPr txBox="1"/>
          <p:nvPr/>
        </p:nvSpPr>
        <p:spPr>
          <a:xfrm>
            <a:off x="7043557" y="2508283"/>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14" name="TextBox 13"/>
          <p:cNvSpPr txBox="1"/>
          <p:nvPr/>
        </p:nvSpPr>
        <p:spPr>
          <a:xfrm>
            <a:off x="2613912" y="3647839"/>
            <a:ext cx="818475"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0</a:t>
            </a:r>
          </a:p>
        </p:txBody>
      </p:sp>
      <p:sp>
        <p:nvSpPr>
          <p:cNvPr id="16" name="TextBox 15"/>
          <p:cNvSpPr txBox="1"/>
          <p:nvPr/>
        </p:nvSpPr>
        <p:spPr>
          <a:xfrm>
            <a:off x="8412144" y="3647839"/>
            <a:ext cx="892370"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8</a:t>
            </a:r>
          </a:p>
        </p:txBody>
      </p:sp>
      <p:sp>
        <p:nvSpPr>
          <p:cNvPr id="22" name="TextBox 21"/>
          <p:cNvSpPr txBox="1"/>
          <p:nvPr/>
        </p:nvSpPr>
        <p:spPr>
          <a:xfrm>
            <a:off x="4150318" y="3647840"/>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23" name="TextBox 22"/>
          <p:cNvSpPr txBox="1"/>
          <p:nvPr/>
        </p:nvSpPr>
        <p:spPr>
          <a:xfrm>
            <a:off x="7043557" y="3647840"/>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25" name="TextBox 24"/>
          <p:cNvSpPr txBox="1"/>
          <p:nvPr/>
        </p:nvSpPr>
        <p:spPr>
          <a:xfrm>
            <a:off x="5616316" y="4837892"/>
            <a:ext cx="784065"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0</a:t>
            </a:r>
            <a:endParaRPr lang="en-GB" sz="4400" dirty="0">
              <a:solidFill>
                <a:srgbClr val="505759"/>
              </a:solidFill>
              <a:latin typeface="Roboto" panose="02000000000000000000" pitchFamily="2" charset="0"/>
              <a:ea typeface="Roboto" panose="02000000000000000000" pitchFamily="2" charset="0"/>
            </a:endParaRPr>
          </a:p>
        </p:txBody>
      </p:sp>
      <p:sp>
        <p:nvSpPr>
          <p:cNvPr id="26" name="TextBox 25"/>
          <p:cNvSpPr txBox="1"/>
          <p:nvPr/>
        </p:nvSpPr>
        <p:spPr>
          <a:xfrm>
            <a:off x="8459750" y="4812642"/>
            <a:ext cx="892370" cy="769441"/>
          </a:xfrm>
          <a:prstGeom prst="rect">
            <a:avLst/>
          </a:prstGeom>
          <a:noFill/>
        </p:spPr>
        <p:txBody>
          <a:bodyPr wrap="square" rtlCol="0">
            <a:spAutoFit/>
          </a:bodyPr>
          <a:lstStyle/>
          <a:p>
            <a:pPr algn="ctr"/>
            <a:r>
              <a:rPr lang="en-GB" sz="4400" dirty="0" smtClean="0">
                <a:solidFill>
                  <a:srgbClr val="505759"/>
                </a:solidFill>
                <a:latin typeface="Roboto" panose="02000000000000000000" pitchFamily="2" charset="0"/>
                <a:ea typeface="Roboto" panose="02000000000000000000" pitchFamily="2" charset="0"/>
              </a:rPr>
              <a:t>8</a:t>
            </a:r>
            <a:endParaRPr lang="en-GB" sz="4400" dirty="0">
              <a:solidFill>
                <a:srgbClr val="505759"/>
              </a:solidFill>
              <a:latin typeface="Roboto" panose="02000000000000000000" pitchFamily="2" charset="0"/>
              <a:ea typeface="Roboto" panose="02000000000000000000" pitchFamily="2" charset="0"/>
            </a:endParaRPr>
          </a:p>
        </p:txBody>
      </p:sp>
      <p:sp>
        <p:nvSpPr>
          <p:cNvPr id="27" name="TextBox 26"/>
          <p:cNvSpPr txBox="1"/>
          <p:nvPr/>
        </p:nvSpPr>
        <p:spPr>
          <a:xfrm>
            <a:off x="4197924" y="4812643"/>
            <a:ext cx="649431"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28" name="TextBox 27"/>
          <p:cNvSpPr txBox="1"/>
          <p:nvPr/>
        </p:nvSpPr>
        <p:spPr>
          <a:xfrm>
            <a:off x="7091163" y="4812643"/>
            <a:ext cx="571398"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5" name="Rectangle 4"/>
          <p:cNvSpPr/>
          <p:nvPr/>
        </p:nvSpPr>
        <p:spPr>
          <a:xfrm>
            <a:off x="1153296" y="1666601"/>
            <a:ext cx="10534568" cy="707886"/>
          </a:xfrm>
          <a:prstGeom prst="rect">
            <a:avLst/>
          </a:prstGeom>
        </p:spPr>
        <p:txBody>
          <a:bodyPr wrap="square" lIns="0">
            <a:spAutoFit/>
          </a:bodyPr>
          <a:lstStyle/>
          <a:p>
            <a:pPr>
              <a:buClr>
                <a:schemeClr val="bg2">
                  <a:lumMod val="25000"/>
                </a:schemeClr>
              </a:buClr>
            </a:pPr>
            <a:r>
              <a:rPr lang="en-GB" sz="2000" dirty="0">
                <a:solidFill>
                  <a:srgbClr val="505759"/>
                </a:solidFill>
                <a:latin typeface="Roboto" panose="02000000000000000000" pitchFamily="2" charset="0"/>
                <a:ea typeface="Roboto" panose="02000000000000000000" pitchFamily="2" charset="0"/>
              </a:rPr>
              <a:t>For </a:t>
            </a:r>
            <a:r>
              <a:rPr lang="en-GB" sz="2000" dirty="0" smtClean="0">
                <a:solidFill>
                  <a:srgbClr val="505759"/>
                </a:solidFill>
                <a:latin typeface="Roboto" panose="02000000000000000000" pitchFamily="2" charset="0"/>
                <a:ea typeface="Roboto" panose="02000000000000000000" pitchFamily="2" charset="0"/>
              </a:rPr>
              <a:t>square bricks</a:t>
            </a:r>
            <a:r>
              <a:rPr lang="en-GB" sz="2000" dirty="0">
                <a:solidFill>
                  <a:srgbClr val="505759"/>
                </a:solidFill>
                <a:latin typeface="Roboto" panose="02000000000000000000" pitchFamily="2" charset="0"/>
                <a:ea typeface="Roboto" panose="02000000000000000000" pitchFamily="2" charset="0"/>
              </a:rPr>
              <a:t>, </a:t>
            </a:r>
            <a:r>
              <a:rPr lang="en-GB" sz="2000" b="1" dirty="0">
                <a:solidFill>
                  <a:srgbClr val="505759"/>
                </a:solidFill>
                <a:latin typeface="Roboto" panose="02000000000000000000" pitchFamily="2" charset="0"/>
                <a:ea typeface="Roboto" panose="02000000000000000000" pitchFamily="2" charset="0"/>
              </a:rPr>
              <a:t>2t + </a:t>
            </a:r>
            <a:r>
              <a:rPr lang="en-GB" sz="2000" b="1" dirty="0" smtClean="0">
                <a:solidFill>
                  <a:srgbClr val="505759"/>
                </a:solidFill>
                <a:latin typeface="Roboto" panose="02000000000000000000" pitchFamily="2" charset="0"/>
                <a:ea typeface="Roboto" panose="02000000000000000000" pitchFamily="2" charset="0"/>
              </a:rPr>
              <a:t>2c </a:t>
            </a:r>
            <a:r>
              <a:rPr lang="en-GB" sz="2000" b="1" dirty="0">
                <a:solidFill>
                  <a:srgbClr val="505759"/>
                </a:solidFill>
                <a:latin typeface="Roboto" panose="02000000000000000000" pitchFamily="2" charset="0"/>
                <a:ea typeface="Roboto" panose="02000000000000000000" pitchFamily="2" charset="0"/>
              </a:rPr>
              <a:t>= </a:t>
            </a:r>
            <a:r>
              <a:rPr lang="en-GB" sz="2000" b="1" dirty="0" smtClean="0">
                <a:solidFill>
                  <a:srgbClr val="505759"/>
                </a:solidFill>
                <a:latin typeface="Roboto" panose="02000000000000000000" pitchFamily="2" charset="0"/>
                <a:ea typeface="Roboto" panose="02000000000000000000" pitchFamily="2" charset="0"/>
              </a:rPr>
              <a:t>8</a:t>
            </a:r>
          </a:p>
          <a:p>
            <a:pPr>
              <a:buClr>
                <a:schemeClr val="bg2">
                  <a:lumMod val="25000"/>
                </a:schemeClr>
              </a:buClr>
            </a:pPr>
            <a:r>
              <a:rPr lang="en-GB" sz="2000" dirty="0" smtClean="0">
                <a:solidFill>
                  <a:srgbClr val="505759"/>
                </a:solidFill>
                <a:latin typeface="Roboto" panose="02000000000000000000" pitchFamily="2" charset="0"/>
                <a:ea typeface="Roboto" panose="02000000000000000000" pitchFamily="2" charset="0"/>
              </a:rPr>
              <a:t>Firstly, solve </a:t>
            </a:r>
            <a:r>
              <a:rPr lang="en-GB" sz="2000" dirty="0">
                <a:solidFill>
                  <a:srgbClr val="505759"/>
                </a:solidFill>
                <a:latin typeface="Roboto" panose="02000000000000000000" pitchFamily="2" charset="0"/>
                <a:ea typeface="Roboto" panose="02000000000000000000" pitchFamily="2" charset="0"/>
              </a:rPr>
              <a:t>for c. If </a:t>
            </a:r>
            <a:r>
              <a:rPr lang="en-GB" sz="2000" b="1" dirty="0">
                <a:solidFill>
                  <a:srgbClr val="505759"/>
                </a:solidFill>
                <a:latin typeface="Roboto" panose="02000000000000000000" pitchFamily="2" charset="0"/>
                <a:ea typeface="Roboto" panose="02000000000000000000" pitchFamily="2" charset="0"/>
              </a:rPr>
              <a:t>t = 0</a:t>
            </a:r>
            <a:r>
              <a:rPr lang="en-GB" sz="2000" dirty="0">
                <a:solidFill>
                  <a:srgbClr val="505759"/>
                </a:solidFill>
                <a:latin typeface="Roboto" panose="02000000000000000000" pitchFamily="2" charset="0"/>
                <a:ea typeface="Roboto" panose="02000000000000000000" pitchFamily="2" charset="0"/>
              </a:rPr>
              <a:t>, what does c = </a:t>
            </a:r>
            <a:r>
              <a:rPr lang="en-GB" sz="2000" dirty="0" smtClean="0">
                <a:solidFill>
                  <a:srgbClr val="505759"/>
                </a:solidFill>
                <a:latin typeface="Roboto" panose="02000000000000000000" pitchFamily="2" charset="0"/>
                <a:ea typeface="Roboto" panose="02000000000000000000" pitchFamily="2" charset="0"/>
              </a:rPr>
              <a:t>? Then solve for t when c=0</a:t>
            </a:r>
          </a:p>
        </p:txBody>
      </p:sp>
      <p:grpSp>
        <p:nvGrpSpPr>
          <p:cNvPr id="39" name="Group 38"/>
          <p:cNvGrpSpPr/>
          <p:nvPr/>
        </p:nvGrpSpPr>
        <p:grpSpPr>
          <a:xfrm>
            <a:off x="10369300" y="4387859"/>
            <a:ext cx="894080" cy="702945"/>
            <a:chOff x="29351" y="0"/>
            <a:chExt cx="894303" cy="703448"/>
          </a:xfrm>
          <a:solidFill>
            <a:srgbClr val="FF0000"/>
          </a:solidFill>
        </p:grpSpPr>
        <p:sp>
          <p:nvSpPr>
            <p:cNvPr id="40" name="Cube 39"/>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Flowchart: Magnetic Disk 40"/>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Flowchart: Magnetic Disk 41"/>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Flowchart: Magnetic Disk 42"/>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lowchart: Magnetic Disk 43"/>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9"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Graphing the Equation</a:t>
            </a:r>
            <a:endParaRPr lang="en-GB" dirty="0">
              <a:solidFill>
                <a:srgbClr val="93328E"/>
              </a:solidFill>
              <a:latin typeface="Roboto Medium" panose="02000000000000000000" pitchFamily="2" charset="0"/>
              <a:ea typeface="Roboto Medium" panose="02000000000000000000" pitchFamily="2" charset="0"/>
            </a:endParaRPr>
          </a:p>
        </p:txBody>
      </p:sp>
      <p:sp>
        <p:nvSpPr>
          <p:cNvPr id="30" name="TextBox 29"/>
          <p:cNvSpPr txBox="1"/>
          <p:nvPr/>
        </p:nvSpPr>
        <p:spPr>
          <a:xfrm>
            <a:off x="5568710" y="3673089"/>
            <a:ext cx="784065"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31" name="TextBox 30"/>
          <p:cNvSpPr txBox="1"/>
          <p:nvPr/>
        </p:nvSpPr>
        <p:spPr>
          <a:xfrm>
            <a:off x="2661518" y="4812642"/>
            <a:ext cx="818475" cy="769441"/>
          </a:xfrm>
          <a:prstGeom prst="rect">
            <a:avLst/>
          </a:prstGeom>
          <a:noFill/>
        </p:spPr>
        <p:txBody>
          <a:bodyPr wrap="square" rtlCol="0">
            <a:spAutoFit/>
          </a:bodyPr>
          <a:lstStyle/>
          <a:p>
            <a:pPr algn="ctr"/>
            <a:r>
              <a:rPr lang="en-GB" sz="4400" dirty="0">
                <a:solidFill>
                  <a:srgbClr val="505759"/>
                </a:solidFill>
                <a:latin typeface="Roboto" panose="02000000000000000000" pitchFamily="2" charset="0"/>
                <a:ea typeface="Roboto" panose="02000000000000000000" pitchFamily="2" charset="0"/>
              </a:rPr>
              <a:t>?</a:t>
            </a:r>
          </a:p>
        </p:txBody>
      </p:sp>
      <p:sp>
        <p:nvSpPr>
          <p:cNvPr id="24" name="TextBox 23"/>
          <p:cNvSpPr txBox="1"/>
          <p:nvPr/>
        </p:nvSpPr>
        <p:spPr>
          <a:xfrm>
            <a:off x="2484876" y="4812642"/>
            <a:ext cx="1220096" cy="769441"/>
          </a:xfrm>
          <a:prstGeom prst="rect">
            <a:avLst/>
          </a:prstGeom>
          <a:solidFill>
            <a:schemeClr val="bg1"/>
          </a:solidFill>
        </p:spPr>
        <p:txBody>
          <a:bodyPr wrap="square" rtlCol="0">
            <a:spAutoFit/>
          </a:bodyPr>
          <a:lstStyle/>
          <a:p>
            <a:pPr algn="ctr"/>
            <a:r>
              <a:rPr lang="en-GB" sz="4400" dirty="0" smtClean="0">
                <a:solidFill>
                  <a:srgbClr val="93328E"/>
                </a:solidFill>
                <a:latin typeface="Roboto" panose="02000000000000000000" pitchFamily="2" charset="0"/>
                <a:ea typeface="Roboto" panose="02000000000000000000" pitchFamily="2" charset="0"/>
              </a:rPr>
              <a:t>2(4)</a:t>
            </a:r>
            <a:endParaRPr lang="en-GB" sz="4400" dirty="0">
              <a:solidFill>
                <a:srgbClr val="93328E"/>
              </a:solidFill>
              <a:latin typeface="Roboto" panose="02000000000000000000" pitchFamily="2" charset="0"/>
              <a:ea typeface="Roboto" panose="02000000000000000000" pitchFamily="2" charset="0"/>
            </a:endParaRPr>
          </a:p>
        </p:txBody>
      </p:sp>
      <p:sp>
        <p:nvSpPr>
          <p:cNvPr id="15" name="TextBox 14"/>
          <p:cNvSpPr txBox="1"/>
          <p:nvPr/>
        </p:nvSpPr>
        <p:spPr>
          <a:xfrm>
            <a:off x="5490531" y="3673089"/>
            <a:ext cx="1203115" cy="769441"/>
          </a:xfrm>
          <a:prstGeom prst="rect">
            <a:avLst/>
          </a:prstGeom>
          <a:solidFill>
            <a:schemeClr val="bg1"/>
          </a:solidFill>
        </p:spPr>
        <p:txBody>
          <a:bodyPr wrap="square" rtlCol="0">
            <a:spAutoFit/>
          </a:bodyPr>
          <a:lstStyle/>
          <a:p>
            <a:pPr algn="ctr"/>
            <a:r>
              <a:rPr lang="en-GB" sz="4400" dirty="0" smtClean="0">
                <a:solidFill>
                  <a:srgbClr val="93328E"/>
                </a:solidFill>
                <a:latin typeface="Roboto" panose="02000000000000000000" pitchFamily="2" charset="0"/>
                <a:ea typeface="Roboto" panose="02000000000000000000" pitchFamily="2" charset="0"/>
              </a:rPr>
              <a:t>2(4)</a:t>
            </a:r>
            <a:endParaRPr lang="en-GB" sz="4400" dirty="0">
              <a:solidFill>
                <a:srgbClr val="93328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627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516007" y="6314308"/>
            <a:ext cx="2743200" cy="365125"/>
          </a:xfrm>
        </p:spPr>
        <p:txBody>
          <a:bodyPr/>
          <a:lstStyle/>
          <a:p>
            <a:fld id="{A516D415-AA78-4FEE-9D14-92665D992AE1}" type="slidenum">
              <a:rPr lang="en-GB" smtClean="0">
                <a:solidFill>
                  <a:srgbClr val="505759"/>
                </a:solidFill>
              </a:rPr>
              <a:t>14</a:t>
            </a:fld>
            <a:endParaRPr lang="en-GB">
              <a:solidFill>
                <a:srgbClr val="505759"/>
              </a:solidFill>
            </a:endParaRPr>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2">
                  <a:lumMod val="25000"/>
                </a:schemeClr>
              </a:buClr>
              <a:buNone/>
            </a:pPr>
            <a:endParaRPr lang="en-GB" sz="2400" dirty="0">
              <a:solidFill>
                <a:srgbClr val="505759"/>
              </a:solidFill>
              <a:latin typeface="Frutiger LT 57 Cn" panose="020B0606020204020204" pitchFamily="34" charset="0"/>
            </a:endParaRPr>
          </a:p>
        </p:txBody>
      </p:sp>
      <p:sp>
        <p:nvSpPr>
          <p:cNvPr id="8"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Graphing the Equation</a:t>
            </a:r>
            <a:endParaRPr lang="en-GB" dirty="0">
              <a:solidFill>
                <a:srgbClr val="93328E"/>
              </a:solidFill>
              <a:latin typeface="Roboto Medium" panose="02000000000000000000" pitchFamily="2" charset="0"/>
              <a:ea typeface="Roboto Medium" panose="02000000000000000000" pitchFamily="2" charset="0"/>
            </a:endParaRPr>
          </a:p>
        </p:txBody>
      </p:sp>
      <p:graphicFrame>
        <p:nvGraphicFramePr>
          <p:cNvPr id="9" name="Chart 8"/>
          <p:cNvGraphicFramePr/>
          <p:nvPr>
            <p:extLst>
              <p:ext uri="{D42A27DB-BD31-4B8C-83A1-F6EECF244321}">
                <p14:modId xmlns:p14="http://schemas.microsoft.com/office/powerpoint/2010/main" val="147788571"/>
              </p:ext>
            </p:extLst>
          </p:nvPr>
        </p:nvGraphicFramePr>
        <p:xfrm>
          <a:off x="3138616" y="2314832"/>
          <a:ext cx="5585254" cy="33775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0"/>
          <p:cNvSpPr txBox="1"/>
          <p:nvPr/>
        </p:nvSpPr>
        <p:spPr>
          <a:xfrm>
            <a:off x="4739755" y="3051631"/>
            <a:ext cx="876528" cy="27247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Roboto" panose="02000000000000000000" pitchFamily="2" charset="0"/>
                <a:ea typeface="Roboto" panose="02000000000000000000" pitchFamily="2" charset="0"/>
                <a:cs typeface="Times New Roman" panose="02020603050405020304" pitchFamily="18" charset="0"/>
              </a:rPr>
              <a:t>2t + c ≤ 6</a:t>
            </a:r>
            <a:endParaRPr lang="en-GB" sz="1100" dirty="0">
              <a:latin typeface="Roboto" panose="02000000000000000000" pitchFamily="2" charset="0"/>
              <a:ea typeface="Roboto" panose="02000000000000000000" pitchFamily="2" charset="0"/>
              <a:cs typeface="Times New Roman" panose="02020603050405020304" pitchFamily="18" charset="0"/>
            </a:endParaRPr>
          </a:p>
        </p:txBody>
      </p:sp>
      <p:sp>
        <p:nvSpPr>
          <p:cNvPr id="10" name="Text Box 61"/>
          <p:cNvSpPr txBox="1"/>
          <p:nvPr/>
        </p:nvSpPr>
        <p:spPr>
          <a:xfrm>
            <a:off x="6881471" y="4455747"/>
            <a:ext cx="930468" cy="2726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Roboto" panose="02000000000000000000" pitchFamily="2" charset="0"/>
                <a:ea typeface="Roboto" panose="02000000000000000000" pitchFamily="2" charset="0"/>
                <a:cs typeface="Times New Roman" panose="02020603050405020304" pitchFamily="18" charset="0"/>
              </a:rPr>
              <a:t>2t + 2c ≤ 8</a:t>
            </a:r>
            <a:endParaRPr lang="en-GB" sz="1100" dirty="0">
              <a:latin typeface="Roboto" panose="02000000000000000000" pitchFamily="2" charset="0"/>
              <a:ea typeface="Roboto" panose="02000000000000000000" pitchFamily="2" charset="0"/>
              <a:cs typeface="Times New Roman" panose="02020603050405020304" pitchFamily="18" charset="0"/>
            </a:endParaRPr>
          </a:p>
        </p:txBody>
      </p:sp>
      <p:sp>
        <p:nvSpPr>
          <p:cNvPr id="11" name="Content Placeholder 1"/>
          <p:cNvSpPr>
            <a:spLocks noGrp="1"/>
          </p:cNvSpPr>
          <p:nvPr>
            <p:ph idx="1"/>
          </p:nvPr>
        </p:nvSpPr>
        <p:spPr>
          <a:xfrm>
            <a:off x="1153296" y="1825625"/>
            <a:ext cx="10200504" cy="1128442"/>
          </a:xfrm>
        </p:spPr>
        <p:txBody>
          <a:bodyPr lIns="0">
            <a:normAutofit/>
          </a:bodyPr>
          <a:lstStyle/>
          <a:p>
            <a:pPr marL="0" indent="0">
              <a:buNone/>
            </a:pPr>
            <a:r>
              <a:rPr lang="en-GB" sz="2400" b="0" dirty="0" smtClean="0">
                <a:solidFill>
                  <a:srgbClr val="505759"/>
                </a:solidFill>
                <a:latin typeface="Roboto" panose="02000000000000000000" pitchFamily="2" charset="0"/>
                <a:ea typeface="Roboto" panose="02000000000000000000" pitchFamily="2" charset="0"/>
              </a:rPr>
              <a:t>Q7: </a:t>
            </a:r>
            <a:r>
              <a:rPr lang="en-GB" dirty="0">
                <a:solidFill>
                  <a:srgbClr val="505759"/>
                </a:solidFill>
              </a:rPr>
              <a:t>Plot the constraint inequalities </a:t>
            </a:r>
            <a:r>
              <a:rPr lang="en-GB" dirty="0" smtClean="0">
                <a:solidFill>
                  <a:srgbClr val="505759"/>
                </a:solidFill>
              </a:rPr>
              <a:t>on </a:t>
            </a:r>
            <a:r>
              <a:rPr lang="en-GB" dirty="0">
                <a:solidFill>
                  <a:srgbClr val="505759"/>
                </a:solidFill>
              </a:rPr>
              <a:t>the same </a:t>
            </a:r>
            <a:r>
              <a:rPr lang="en-GB" dirty="0" smtClean="0">
                <a:solidFill>
                  <a:srgbClr val="505759"/>
                </a:solidFill>
              </a:rPr>
              <a:t>graph</a:t>
            </a:r>
            <a:endParaRPr lang="en-GB" sz="2400" dirty="0">
              <a:solidFill>
                <a:srgbClr val="5057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343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t>15</a:t>
            </a:fld>
            <a:endParaRPr lang="en-GB"/>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20000"/>
              </a:spcBef>
              <a:spcAft>
                <a:spcPct val="0"/>
              </a:spcAft>
              <a:buNone/>
            </a:pPr>
            <a:endParaRPr lang="en-GB" sz="2400" dirty="0">
              <a:solidFill>
                <a:prstClr val="black"/>
              </a:solidFill>
              <a:latin typeface="Frutiger LT 57 Cn" panose="020B0606020204020204" pitchFamily="34" charset="0"/>
            </a:endParaRPr>
          </a:p>
        </p:txBody>
      </p:sp>
      <p:sp>
        <p:nvSpPr>
          <p:cNvPr id="2" name="Content Placeholder 1"/>
          <p:cNvSpPr>
            <a:spLocks noGrp="1"/>
          </p:cNvSpPr>
          <p:nvPr>
            <p:ph idx="1"/>
          </p:nvPr>
        </p:nvSpPr>
        <p:spPr>
          <a:xfrm>
            <a:off x="1153296" y="1825625"/>
            <a:ext cx="10200504" cy="4351338"/>
          </a:xfrm>
        </p:spPr>
        <p:txBody>
          <a:bodyPr lIns="0">
            <a:normAutofit/>
          </a:bodyPr>
          <a:lstStyle/>
          <a:p>
            <a:pPr marL="0" indent="0" fontAlgn="base">
              <a:lnSpc>
                <a:spcPct val="100000"/>
              </a:lnSpc>
              <a:spcBef>
                <a:spcPct val="20000"/>
              </a:spcBef>
              <a:spcAft>
                <a:spcPct val="0"/>
              </a:spcAft>
              <a:buNone/>
            </a:pPr>
            <a:r>
              <a:rPr lang="en-GB" sz="2400" b="0" dirty="0" smtClean="0">
                <a:solidFill>
                  <a:srgbClr val="505759"/>
                </a:solidFill>
                <a:latin typeface="Roboto" panose="02000000000000000000" pitchFamily="2" charset="0"/>
                <a:ea typeface="Roboto" panose="02000000000000000000" pitchFamily="2" charset="0"/>
              </a:rPr>
              <a:t>Q8: </a:t>
            </a:r>
            <a:r>
              <a:rPr lang="en-GB" sz="2400" b="0" dirty="0">
                <a:solidFill>
                  <a:srgbClr val="505759"/>
                </a:solidFill>
                <a:latin typeface="Roboto" panose="02000000000000000000" pitchFamily="2" charset="0"/>
                <a:ea typeface="Roboto" panose="02000000000000000000" pitchFamily="2" charset="0"/>
              </a:rPr>
              <a:t>Can you plot the points on the graph that represent the different combinations of tables and chairs that you worked out in Question 3</a:t>
            </a:r>
            <a:r>
              <a:rPr lang="en-GB" sz="2400" b="0" dirty="0" smtClean="0">
                <a:solidFill>
                  <a:srgbClr val="505759"/>
                </a:solidFill>
                <a:latin typeface="Roboto" panose="02000000000000000000" pitchFamily="2" charset="0"/>
                <a:ea typeface="Roboto" panose="02000000000000000000" pitchFamily="2" charset="0"/>
              </a:rPr>
              <a:t>?</a:t>
            </a:r>
          </a:p>
          <a:p>
            <a:pPr mar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sz="2400" dirty="0" smtClean="0">
                <a:solidFill>
                  <a:srgbClr val="505759"/>
                </a:solidFill>
                <a:latin typeface="Roboto" panose="02000000000000000000" pitchFamily="2" charset="0"/>
                <a:ea typeface="Roboto" panose="02000000000000000000" pitchFamily="2" charset="0"/>
              </a:rPr>
              <a:t>Q9: </a:t>
            </a:r>
            <a:r>
              <a:rPr lang="en-GB" sz="2400" dirty="0">
                <a:solidFill>
                  <a:srgbClr val="505759"/>
                </a:solidFill>
                <a:latin typeface="Roboto" panose="02000000000000000000" pitchFamily="2" charset="0"/>
                <a:ea typeface="Roboto" panose="02000000000000000000" pitchFamily="2" charset="0"/>
              </a:rPr>
              <a:t>Could negative numbers form part of the solution</a:t>
            </a:r>
            <a:r>
              <a:rPr lang="en-GB" sz="2400" dirty="0" smtClean="0">
                <a:solidFill>
                  <a:srgbClr val="505759"/>
                </a:solidFill>
                <a:latin typeface="Roboto" panose="02000000000000000000" pitchFamily="2" charset="0"/>
                <a:ea typeface="Roboto" panose="02000000000000000000" pitchFamily="2" charset="0"/>
              </a:rPr>
              <a:t>?</a:t>
            </a:r>
          </a:p>
          <a:p>
            <a:pPr mar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sz="2400" dirty="0" smtClean="0">
                <a:solidFill>
                  <a:srgbClr val="505759"/>
                </a:solidFill>
                <a:latin typeface="Roboto" panose="02000000000000000000" pitchFamily="2" charset="0"/>
                <a:ea typeface="Roboto" panose="02000000000000000000" pitchFamily="2" charset="0"/>
              </a:rPr>
              <a:t>Q10: </a:t>
            </a:r>
            <a:r>
              <a:rPr lang="en-GB" sz="2400" dirty="0">
                <a:solidFill>
                  <a:srgbClr val="505759"/>
                </a:solidFill>
                <a:latin typeface="Roboto" panose="02000000000000000000" pitchFamily="2" charset="0"/>
                <a:ea typeface="Roboto" panose="02000000000000000000" pitchFamily="2" charset="0"/>
              </a:rPr>
              <a:t>Write a report for the production manager of SWEDEBUILD. </a:t>
            </a:r>
            <a:r>
              <a:rPr lang="en-GB" sz="2400" dirty="0" smtClean="0">
                <a:solidFill>
                  <a:srgbClr val="505759"/>
                </a:solidFill>
                <a:latin typeface="Roboto" panose="02000000000000000000" pitchFamily="2" charset="0"/>
                <a:ea typeface="Roboto" panose="02000000000000000000" pitchFamily="2" charset="0"/>
              </a:rPr>
              <a:t>This </a:t>
            </a:r>
            <a:r>
              <a:rPr lang="en-GB" sz="2400" dirty="0">
                <a:solidFill>
                  <a:srgbClr val="505759"/>
                </a:solidFill>
                <a:latin typeface="Roboto" panose="02000000000000000000" pitchFamily="2" charset="0"/>
                <a:ea typeface="Roboto" panose="02000000000000000000" pitchFamily="2" charset="0"/>
              </a:rPr>
              <a:t>should explain your recommendations to the company and how you came to those conclusions.</a:t>
            </a:r>
          </a:p>
          <a:p>
            <a:pPr mar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endParaRPr lang="en-GB" sz="2400" dirty="0" smtClean="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endParaRPr lang="en-GB" sz="2400" b="0" dirty="0" smtClean="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endParaRPr lang="en-GB" sz="2400" dirty="0">
              <a:solidFill>
                <a:prstClr val="black"/>
              </a:solidFill>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p:txBody>
      </p:sp>
      <p:sp>
        <p:nvSpPr>
          <p:cNvPr id="8"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Graphing the Equation</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10464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t>16</a:t>
            </a:fld>
            <a:endParaRPr lang="en-GB"/>
          </a:p>
        </p:txBody>
      </p:sp>
      <p:graphicFrame>
        <p:nvGraphicFramePr>
          <p:cNvPr id="13" name="Chart 12"/>
          <p:cNvGraphicFramePr/>
          <p:nvPr>
            <p:extLst>
              <p:ext uri="{D42A27DB-BD31-4B8C-83A1-F6EECF244321}">
                <p14:modId xmlns:p14="http://schemas.microsoft.com/office/powerpoint/2010/main" val="2321358991"/>
              </p:ext>
            </p:extLst>
          </p:nvPr>
        </p:nvGraphicFramePr>
        <p:xfrm>
          <a:off x="1790837" y="1746192"/>
          <a:ext cx="5832000" cy="36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3340003" y="3514986"/>
            <a:ext cx="2088000" cy="1152000"/>
            <a:chOff x="3951346" y="3539154"/>
            <a:chExt cx="1286318" cy="1251630"/>
          </a:xfrm>
          <a:solidFill>
            <a:srgbClr val="93328E">
              <a:alpha val="50000"/>
            </a:srgbClr>
          </a:solidFill>
        </p:grpSpPr>
        <p:sp>
          <p:nvSpPr>
            <p:cNvPr id="12" name="Right Triangle 11"/>
            <p:cNvSpPr/>
            <p:nvPr/>
          </p:nvSpPr>
          <p:spPr>
            <a:xfrm>
              <a:off x="3951346" y="3539154"/>
              <a:ext cx="857546" cy="6301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a:off x="4808892" y="4169285"/>
              <a:ext cx="428772" cy="6214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951346" y="4169285"/>
              <a:ext cx="857546" cy="621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3499394" y="2763780"/>
            <a:ext cx="3109821" cy="1699475"/>
            <a:chOff x="-622666" y="-180565"/>
            <a:chExt cx="3110621" cy="1699770"/>
          </a:xfrm>
          <a:noFill/>
        </p:grpSpPr>
        <p:sp>
          <p:nvSpPr>
            <p:cNvPr id="17" name="Text Box 60"/>
            <p:cNvSpPr txBox="1"/>
            <p:nvPr/>
          </p:nvSpPr>
          <p:spPr>
            <a:xfrm>
              <a:off x="-622666" y="-180565"/>
              <a:ext cx="914400" cy="295275"/>
            </a:xfrm>
            <a:prstGeom prst="rect">
              <a:avLst/>
            </a:prstGeom>
            <a:grp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Roboto" panose="02000000000000000000" pitchFamily="2" charset="0"/>
                  <a:ea typeface="Roboto" panose="02000000000000000000" pitchFamily="2" charset="0"/>
                  <a:cs typeface="Times New Roman" panose="02020603050405020304" pitchFamily="18" charset="0"/>
                </a:rPr>
                <a:t>2t + c ≤ 6</a:t>
              </a:r>
              <a:endParaRPr lang="en-GB" sz="1100" dirty="0">
                <a:latin typeface="Roboto" panose="02000000000000000000" pitchFamily="2" charset="0"/>
                <a:ea typeface="Roboto" panose="02000000000000000000" pitchFamily="2" charset="0"/>
                <a:cs typeface="Times New Roman" panose="02020603050405020304" pitchFamily="18" charset="0"/>
              </a:endParaRPr>
            </a:p>
          </p:txBody>
        </p:sp>
        <p:sp>
          <p:nvSpPr>
            <p:cNvPr id="18" name="Text Box 61"/>
            <p:cNvSpPr txBox="1"/>
            <p:nvPr/>
          </p:nvSpPr>
          <p:spPr>
            <a:xfrm>
              <a:off x="1517284" y="1223783"/>
              <a:ext cx="970671" cy="295422"/>
            </a:xfrm>
            <a:prstGeom prst="rect">
              <a:avLst/>
            </a:prstGeom>
            <a:grp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Roboto" panose="02000000000000000000" pitchFamily="2" charset="0"/>
                  <a:ea typeface="Roboto" panose="02000000000000000000" pitchFamily="2" charset="0"/>
                  <a:cs typeface="Times New Roman" panose="02020603050405020304" pitchFamily="18" charset="0"/>
                </a:rPr>
                <a:t>2t + 2c ≤ 8</a:t>
              </a:r>
              <a:endParaRPr lang="en-GB" sz="1100" dirty="0">
                <a:latin typeface="Roboto" panose="02000000000000000000" pitchFamily="2" charset="0"/>
                <a:ea typeface="Roboto" panose="02000000000000000000" pitchFamily="2" charset="0"/>
                <a:cs typeface="Times New Roman" panose="02020603050405020304" pitchFamily="18" charset="0"/>
              </a:endParaRPr>
            </a:p>
          </p:txBody>
        </p:sp>
      </p:grpSp>
      <p:sp>
        <p:nvSpPr>
          <p:cNvPr id="19"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Graphing the Equation</a:t>
            </a:r>
            <a:endParaRPr lang="en-GB" dirty="0">
              <a:solidFill>
                <a:srgbClr val="93328E"/>
              </a:solidFill>
              <a:latin typeface="Roboto Medium" panose="02000000000000000000" pitchFamily="2" charset="0"/>
              <a:ea typeface="Roboto Medium" panose="02000000000000000000" pitchFamily="2" charset="0"/>
            </a:endParaRPr>
          </a:p>
        </p:txBody>
      </p:sp>
      <p:sp>
        <p:nvSpPr>
          <p:cNvPr id="21" name="Content Placeholder 2"/>
          <p:cNvSpPr>
            <a:spLocks noGrp="1"/>
          </p:cNvSpPr>
          <p:nvPr>
            <p:ph idx="1"/>
          </p:nvPr>
        </p:nvSpPr>
        <p:spPr>
          <a:xfrm>
            <a:off x="7833627" y="3527328"/>
            <a:ext cx="3520172" cy="1398899"/>
          </a:xfrm>
        </p:spPr>
        <p:txBody>
          <a:bodyPr>
            <a:normAutofit/>
          </a:bodyPr>
          <a:lstStyle/>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Purple area: feasible region</a:t>
            </a:r>
            <a:endParaRPr lang="en-GB" sz="2800" dirty="0">
              <a:solidFill>
                <a:srgbClr val="5057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9592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t>17</a:t>
            </a:fld>
            <a:endParaRPr lang="en-GB"/>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20000"/>
              </a:spcBef>
              <a:spcAft>
                <a:spcPct val="0"/>
              </a:spcAft>
              <a:buNone/>
            </a:pPr>
            <a:endParaRPr lang="en-GB" sz="2400" dirty="0">
              <a:solidFill>
                <a:prstClr val="black"/>
              </a:solidFill>
              <a:latin typeface="Frutiger LT 57 Cn" panose="020B0606020204020204" pitchFamily="34" charset="0"/>
            </a:endParaRPr>
          </a:p>
        </p:txBody>
      </p:sp>
      <p:sp>
        <p:nvSpPr>
          <p:cNvPr id="2" name="Content Placeholder 1"/>
          <p:cNvSpPr>
            <a:spLocks noGrp="1"/>
          </p:cNvSpPr>
          <p:nvPr>
            <p:ph idx="1"/>
          </p:nvPr>
        </p:nvSpPr>
        <p:spPr>
          <a:xfrm>
            <a:off x="1153296" y="1825625"/>
            <a:ext cx="10200504" cy="4351338"/>
          </a:xfrm>
        </p:spPr>
        <p:txBody>
          <a:bodyPr lIns="0">
            <a:normAutofit/>
          </a:bodyPr>
          <a:lstStyle/>
          <a:p>
            <a:pPr marL="0" indent="0">
              <a:buNone/>
            </a:pPr>
            <a:endParaRPr lang="en-GB" dirty="0" smtClean="0">
              <a:solidFill>
                <a:srgbClr val="505759"/>
              </a:solidFill>
              <a:latin typeface="Roboto" panose="02000000000000000000" pitchFamily="2" charset="0"/>
              <a:ea typeface="Roboto" panose="02000000000000000000" pitchFamily="2" charset="0"/>
            </a:endParaRPr>
          </a:p>
          <a:p>
            <a:pPr marL="0" indent="0">
              <a:buNone/>
            </a:pPr>
            <a:r>
              <a:rPr lang="en-GB" dirty="0" smtClean="0">
                <a:solidFill>
                  <a:srgbClr val="505759"/>
                </a:solidFill>
                <a:latin typeface="Roboto" panose="02000000000000000000" pitchFamily="2" charset="0"/>
                <a:ea typeface="Roboto" panose="02000000000000000000" pitchFamily="2" charset="0"/>
              </a:rPr>
              <a:t>This </a:t>
            </a:r>
            <a:r>
              <a:rPr lang="en-GB" dirty="0">
                <a:solidFill>
                  <a:srgbClr val="505759"/>
                </a:solidFill>
                <a:latin typeface="Roboto" panose="02000000000000000000" pitchFamily="2" charset="0"/>
                <a:ea typeface="Roboto" panose="02000000000000000000" pitchFamily="2" charset="0"/>
              </a:rPr>
              <a:t>type of maths is called </a:t>
            </a:r>
            <a:r>
              <a:rPr lang="en-GB" dirty="0" smtClean="0">
                <a:solidFill>
                  <a:srgbClr val="93328E"/>
                </a:solidFill>
                <a:latin typeface="Roboto" panose="02000000000000000000" pitchFamily="2" charset="0"/>
                <a:ea typeface="Roboto" panose="02000000000000000000" pitchFamily="2" charset="0"/>
              </a:rPr>
              <a:t>linear </a:t>
            </a:r>
            <a:r>
              <a:rPr lang="en-GB" dirty="0">
                <a:solidFill>
                  <a:srgbClr val="93328E"/>
                </a:solidFill>
                <a:latin typeface="Roboto" panose="02000000000000000000" pitchFamily="2" charset="0"/>
                <a:ea typeface="Roboto" panose="02000000000000000000" pitchFamily="2" charset="0"/>
              </a:rPr>
              <a:t>p</a:t>
            </a:r>
            <a:r>
              <a:rPr lang="en-GB" dirty="0" smtClean="0">
                <a:solidFill>
                  <a:srgbClr val="93328E"/>
                </a:solidFill>
                <a:latin typeface="Roboto" panose="02000000000000000000" pitchFamily="2" charset="0"/>
                <a:ea typeface="Roboto" panose="02000000000000000000" pitchFamily="2" charset="0"/>
              </a:rPr>
              <a:t>rogramming</a:t>
            </a:r>
            <a:r>
              <a:rPr lang="en-GB" dirty="0">
                <a:solidFill>
                  <a:srgbClr val="505759"/>
                </a:solidFill>
                <a:latin typeface="Roboto" panose="02000000000000000000" pitchFamily="2" charset="0"/>
                <a:ea typeface="Roboto" panose="02000000000000000000" pitchFamily="2" charset="0"/>
              </a:rPr>
              <a:t>.</a:t>
            </a:r>
          </a:p>
          <a:p>
            <a:endParaRPr lang="en-GB" dirty="0">
              <a:solidFill>
                <a:srgbClr val="505759"/>
              </a:solidFill>
              <a:latin typeface="Roboto" panose="02000000000000000000" pitchFamily="2" charset="0"/>
              <a:ea typeface="Roboto" panose="02000000000000000000" pitchFamily="2" charset="0"/>
            </a:endParaRPr>
          </a:p>
          <a:p>
            <a:pPr marL="0" indent="0">
              <a:buNone/>
            </a:pPr>
            <a:r>
              <a:rPr lang="en-GB" dirty="0">
                <a:solidFill>
                  <a:srgbClr val="505759"/>
                </a:solidFill>
                <a:latin typeface="Roboto" panose="02000000000000000000" pitchFamily="2" charset="0"/>
                <a:ea typeface="Roboto" panose="02000000000000000000" pitchFamily="2" charset="0"/>
              </a:rPr>
              <a:t>Linear </a:t>
            </a:r>
            <a:r>
              <a:rPr lang="en-GB" dirty="0" smtClean="0">
                <a:solidFill>
                  <a:srgbClr val="505759"/>
                </a:solidFill>
                <a:latin typeface="Roboto" panose="02000000000000000000" pitchFamily="2" charset="0"/>
                <a:ea typeface="Roboto" panose="02000000000000000000" pitchFamily="2" charset="0"/>
              </a:rPr>
              <a:t>programming </a:t>
            </a:r>
            <a:r>
              <a:rPr lang="en-GB" dirty="0">
                <a:solidFill>
                  <a:srgbClr val="505759"/>
                </a:solidFill>
                <a:latin typeface="Roboto" panose="02000000000000000000" pitchFamily="2" charset="0"/>
                <a:ea typeface="Roboto" panose="02000000000000000000" pitchFamily="2" charset="0"/>
              </a:rPr>
              <a:t>is concerned with finding the best solution (e.g. increase profit, reduce costs) from a set of constraints.</a:t>
            </a:r>
          </a:p>
          <a:p>
            <a:pPr marL="0" indent="0">
              <a:buNone/>
            </a:pPr>
            <a:endParaRPr lang="en-GB" sz="24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p:txBody>
      </p:sp>
      <p:sp>
        <p:nvSpPr>
          <p:cNvPr id="8"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Linear Programming</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08961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t>18</a:t>
            </a:fld>
            <a:endParaRPr lang="en-GB"/>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20000"/>
              </a:spcBef>
              <a:spcAft>
                <a:spcPct val="0"/>
              </a:spcAft>
              <a:buNone/>
            </a:pPr>
            <a:endParaRPr lang="en-GB" sz="2400" dirty="0">
              <a:solidFill>
                <a:prstClr val="black"/>
              </a:solidFill>
              <a:latin typeface="Frutiger LT 57 Cn" panose="020B0606020204020204" pitchFamily="34" charset="0"/>
            </a:endParaRPr>
          </a:p>
        </p:txBody>
      </p:sp>
      <p:sp>
        <p:nvSpPr>
          <p:cNvPr id="2" name="Content Placeholder 1"/>
          <p:cNvSpPr>
            <a:spLocks noGrp="1"/>
          </p:cNvSpPr>
          <p:nvPr>
            <p:ph idx="1"/>
          </p:nvPr>
        </p:nvSpPr>
        <p:spPr>
          <a:xfrm>
            <a:off x="1153296" y="1825625"/>
            <a:ext cx="10200504" cy="4351338"/>
          </a:xfrm>
        </p:spPr>
        <p:txBody>
          <a:bodyPr lIns="0">
            <a:normAutofit/>
          </a:bodyPr>
          <a:lstStyle/>
          <a:p>
            <a:pPr marL="0" indent="0">
              <a:buNone/>
            </a:pPr>
            <a:r>
              <a:rPr lang="en-GB" dirty="0" smtClean="0">
                <a:solidFill>
                  <a:srgbClr val="505759"/>
                </a:solidFill>
                <a:latin typeface="Roboto" panose="02000000000000000000" pitchFamily="2" charset="0"/>
                <a:ea typeface="Roboto" panose="02000000000000000000" pitchFamily="2" charset="0"/>
              </a:rPr>
              <a:t>Linear programming can also be used to help provide low cost, healthy food packages to people in need. </a:t>
            </a:r>
          </a:p>
          <a:p>
            <a:pPr marL="0" indent="0">
              <a:buNone/>
            </a:pPr>
            <a:endParaRPr lang="en-GB" dirty="0">
              <a:solidFill>
                <a:srgbClr val="505759"/>
              </a:solidFill>
              <a:latin typeface="Roboto" panose="02000000000000000000" pitchFamily="2" charset="0"/>
              <a:ea typeface="Roboto" panose="02000000000000000000" pitchFamily="2" charset="0"/>
            </a:endParaRPr>
          </a:p>
          <a:p>
            <a:pPr marL="0" indent="0">
              <a:buNone/>
            </a:pPr>
            <a:r>
              <a:rPr lang="en-GB" dirty="0" smtClean="0">
                <a:solidFill>
                  <a:srgbClr val="505759"/>
                </a:solidFill>
                <a:latin typeface="Roboto" panose="02000000000000000000" pitchFamily="2" charset="0"/>
                <a:ea typeface="Roboto" panose="02000000000000000000" pitchFamily="2" charset="0"/>
              </a:rPr>
              <a:t>What might the constraints be in this case?</a:t>
            </a:r>
          </a:p>
          <a:p>
            <a:pPr marL="0" indent="0">
              <a:buNone/>
            </a:pPr>
            <a:endParaRPr lang="en-GB" dirty="0" smtClean="0">
              <a:solidFill>
                <a:srgbClr val="505759"/>
              </a:solidFill>
              <a:latin typeface="Roboto" panose="02000000000000000000" pitchFamily="2" charset="0"/>
              <a:ea typeface="Roboto" panose="02000000000000000000" pitchFamily="2" charset="0"/>
            </a:endParaRPr>
          </a:p>
          <a:p>
            <a:pPr marL="0" indent="0">
              <a:buNone/>
            </a:pPr>
            <a:r>
              <a:rPr lang="en-GB" dirty="0" smtClean="0">
                <a:solidFill>
                  <a:srgbClr val="505759"/>
                </a:solidFill>
                <a:latin typeface="Roboto" panose="02000000000000000000" pitchFamily="2" charset="0"/>
                <a:ea typeface="Roboto" panose="02000000000000000000" pitchFamily="2" charset="0"/>
              </a:rPr>
              <a:t>Linear programming </a:t>
            </a:r>
            <a:r>
              <a:rPr lang="en-GB" dirty="0">
                <a:solidFill>
                  <a:srgbClr val="505759"/>
                </a:solidFill>
                <a:latin typeface="Roboto" panose="02000000000000000000" pitchFamily="2" charset="0"/>
                <a:ea typeface="Roboto" panose="02000000000000000000" pitchFamily="2" charset="0"/>
              </a:rPr>
              <a:t>is used extensively in </a:t>
            </a:r>
            <a:r>
              <a:rPr lang="en-GB" dirty="0" smtClean="0">
                <a:solidFill>
                  <a:srgbClr val="505759"/>
                </a:solidFill>
                <a:latin typeface="Roboto" panose="02000000000000000000" pitchFamily="2" charset="0"/>
                <a:ea typeface="Roboto" panose="02000000000000000000" pitchFamily="2" charset="0"/>
              </a:rPr>
              <a:t>operational research</a:t>
            </a:r>
            <a:r>
              <a:rPr lang="en-GB" dirty="0">
                <a:solidFill>
                  <a:srgbClr val="505759"/>
                </a:solidFill>
                <a:latin typeface="Roboto" panose="02000000000000000000" pitchFamily="2" charset="0"/>
                <a:ea typeface="Roboto" panose="02000000000000000000" pitchFamily="2" charset="0"/>
              </a:rPr>
              <a:t>.</a:t>
            </a:r>
          </a:p>
          <a:p>
            <a:endParaRPr lang="en-GB" sz="24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p:txBody>
      </p:sp>
      <p:sp>
        <p:nvSpPr>
          <p:cNvPr id="8" name="Title 2"/>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Linear Programming</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595723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08" y="365125"/>
            <a:ext cx="10515600"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Operational </a:t>
            </a:r>
            <a:r>
              <a:rPr lang="en-GB" dirty="0" smtClean="0">
                <a:solidFill>
                  <a:srgbClr val="93328E"/>
                </a:solidFill>
                <a:latin typeface="Roboto Medium" panose="02000000000000000000" pitchFamily="2" charset="0"/>
                <a:ea typeface="Roboto Medium" panose="02000000000000000000" pitchFamily="2" charset="0"/>
              </a:rPr>
              <a:t>Research</a:t>
            </a:r>
            <a:endParaRPr lang="en-GB" dirty="0">
              <a:solidFill>
                <a:srgbClr val="93328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1157508" y="1825625"/>
            <a:ext cx="10515600" cy="4351338"/>
          </a:xfrm>
        </p:spPr>
        <p:txBody>
          <a:bodyPr lIns="0">
            <a:normAutofit/>
          </a:bodyPr>
          <a:lstStyle/>
          <a:p>
            <a:pPr marL="0" indent="0">
              <a:buClr>
                <a:srgbClr val="005892"/>
              </a:buClr>
              <a:buNone/>
            </a:pPr>
            <a:r>
              <a:rPr lang="en-GB" b="0" dirty="0" smtClean="0">
                <a:solidFill>
                  <a:srgbClr val="505759"/>
                </a:solidFill>
                <a:latin typeface="Roboto" panose="02000000000000000000" pitchFamily="2" charset="0"/>
                <a:ea typeface="Roboto" panose="02000000000000000000" pitchFamily="2" charset="0"/>
              </a:rPr>
              <a:t>Operational research (OR) </a:t>
            </a:r>
            <a:r>
              <a:rPr lang="en-GB" b="0" dirty="0">
                <a:solidFill>
                  <a:srgbClr val="505759"/>
                </a:solidFill>
                <a:latin typeface="Roboto" panose="02000000000000000000" pitchFamily="2" charset="0"/>
                <a:ea typeface="Roboto" panose="02000000000000000000" pitchFamily="2" charset="0"/>
              </a:rPr>
              <a:t>is the application of mathematical methods </a:t>
            </a:r>
            <a:r>
              <a:rPr lang="en-GB" b="0" dirty="0" smtClean="0">
                <a:solidFill>
                  <a:srgbClr val="505759"/>
                </a:solidFill>
                <a:latin typeface="Roboto" panose="02000000000000000000" pitchFamily="2" charset="0"/>
                <a:ea typeface="Roboto" panose="02000000000000000000" pitchFamily="2" charset="0"/>
              </a:rPr>
              <a:t>and advanced analysis to improve decision-making</a:t>
            </a:r>
          </a:p>
          <a:p>
            <a:pPr marL="0" indent="0">
              <a:buClr>
                <a:srgbClr val="005892"/>
              </a:buClr>
              <a:buNone/>
            </a:pPr>
            <a:endParaRPr lang="en-GB" dirty="0" smtClean="0">
              <a:solidFill>
                <a:srgbClr val="505759"/>
              </a:solidFill>
              <a:latin typeface="Roboto" panose="02000000000000000000" pitchFamily="2" charset="0"/>
              <a:ea typeface="Roboto" panose="02000000000000000000" pitchFamily="2" charset="0"/>
            </a:endParaRPr>
          </a:p>
          <a:p>
            <a:pPr marL="0" indent="0">
              <a:buClr>
                <a:srgbClr val="005892"/>
              </a:buClr>
              <a:buNone/>
            </a:pPr>
            <a:r>
              <a:rPr lang="en-GB" dirty="0" smtClean="0">
                <a:solidFill>
                  <a:srgbClr val="505759"/>
                </a:solidFill>
                <a:latin typeface="Roboto" panose="02000000000000000000" pitchFamily="2" charset="0"/>
                <a:ea typeface="Roboto" panose="02000000000000000000" pitchFamily="2" charset="0"/>
              </a:rPr>
              <a:t>Or:</a:t>
            </a:r>
          </a:p>
          <a:p>
            <a:pPr marL="0" indent="0">
              <a:buClr>
                <a:srgbClr val="005892"/>
              </a:buClr>
              <a:buNone/>
            </a:pPr>
            <a:endParaRPr lang="en-GB" dirty="0" smtClean="0">
              <a:solidFill>
                <a:srgbClr val="505759"/>
              </a:solidFill>
              <a:latin typeface="Roboto" panose="02000000000000000000" pitchFamily="2" charset="0"/>
              <a:ea typeface="Roboto" panose="02000000000000000000" pitchFamily="2" charset="0"/>
            </a:endParaRPr>
          </a:p>
          <a:p>
            <a:pPr marL="0" indent="0">
              <a:buClr>
                <a:srgbClr val="005892"/>
              </a:buClr>
              <a:buNone/>
            </a:pPr>
            <a:r>
              <a:rPr lang="en-GB" dirty="0" smtClean="0">
                <a:solidFill>
                  <a:srgbClr val="505759"/>
                </a:solidFill>
                <a:latin typeface="Roboto" panose="02000000000000000000" pitchFamily="2" charset="0"/>
                <a:ea typeface="Roboto" panose="02000000000000000000" pitchFamily="2" charset="0"/>
              </a:rPr>
              <a:t>‘The science of better decision-making’</a:t>
            </a:r>
            <a:endParaRPr lang="en-GB" b="0" dirty="0" smtClean="0">
              <a:solidFill>
                <a:srgbClr val="505759"/>
              </a:solidFill>
              <a:latin typeface="Roboto" panose="02000000000000000000" pitchFamily="2" charset="0"/>
              <a:ea typeface="Roboto" panose="02000000000000000000" pitchFamily="2" charset="0"/>
            </a:endParaRPr>
          </a:p>
          <a:p>
            <a:pPr>
              <a:buClr>
                <a:srgbClr val="005892"/>
              </a:buClr>
            </a:pPr>
            <a:endParaRPr lang="en-GB" dirty="0">
              <a:solidFill>
                <a:srgbClr val="505759"/>
              </a:solidFill>
            </a:endParaRPr>
          </a:p>
          <a:p>
            <a:pPr>
              <a:buNone/>
            </a:pPr>
            <a:endParaRPr lang="en-GB" b="0" dirty="0" smtClean="0">
              <a:solidFill>
                <a:srgbClr val="50575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2" y="2845595"/>
            <a:ext cx="3467098" cy="2311398"/>
          </a:xfrm>
          <a:prstGeom prst="rect">
            <a:avLst/>
          </a:prstGeom>
        </p:spPr>
      </p:pic>
    </p:spTree>
    <p:extLst>
      <p:ext uri="{BB962C8B-B14F-4D97-AF65-F5344CB8AC3E}">
        <p14:creationId xmlns:p14="http://schemas.microsoft.com/office/powerpoint/2010/main" val="25846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3" y="365125"/>
            <a:ext cx="10515600" cy="1325563"/>
          </a:xfrm>
        </p:spPr>
        <p:txBody>
          <a:bodyPr lIns="0">
            <a:normAutofit/>
          </a:bodyPr>
          <a:lstStyle/>
          <a:p>
            <a:r>
              <a:rPr lang="en-GB" dirty="0" smtClean="0">
                <a:solidFill>
                  <a:srgbClr val="93328E"/>
                </a:solidFill>
                <a:latin typeface="Roboto Medium" panose="02000000000000000000" pitchFamily="2" charset="0"/>
                <a:ea typeface="Roboto Medium" panose="02000000000000000000" pitchFamily="2" charset="0"/>
              </a:rPr>
              <a:t>Introduction</a:t>
            </a:r>
            <a:endParaRPr lang="en-GB" dirty="0">
              <a:solidFill>
                <a:srgbClr val="93328E"/>
              </a:solidFill>
              <a:latin typeface="Roboto Medium" panose="02000000000000000000" pitchFamily="2" charset="0"/>
              <a:ea typeface="Roboto Medium" panose="02000000000000000000" pitchFamily="2" charset="0"/>
            </a:endParaRPr>
          </a:p>
        </p:txBody>
      </p:sp>
      <p:sp>
        <p:nvSpPr>
          <p:cNvPr id="5" name="Content Placeholder 4"/>
          <p:cNvSpPr>
            <a:spLocks noGrp="1"/>
          </p:cNvSpPr>
          <p:nvPr>
            <p:ph idx="1"/>
          </p:nvPr>
        </p:nvSpPr>
        <p:spPr>
          <a:xfrm>
            <a:off x="1151243" y="1825625"/>
            <a:ext cx="6427568" cy="4351338"/>
          </a:xfrm>
        </p:spPr>
        <p:txBody>
          <a:bodyPr lIns="0">
            <a:normAutofit/>
          </a:bodyPr>
          <a:lstStyle/>
          <a:p>
            <a:pPr marL="0" indent="0">
              <a:buClr>
                <a:srgbClr val="005892"/>
              </a:buClr>
              <a:buNone/>
            </a:pPr>
            <a:r>
              <a:rPr lang="en-GB" dirty="0">
                <a:solidFill>
                  <a:srgbClr val="505759"/>
                </a:solidFill>
                <a:latin typeface="Roboto" panose="02000000000000000000" pitchFamily="2" charset="0"/>
                <a:ea typeface="Roboto" panose="02000000000000000000" pitchFamily="2" charset="0"/>
              </a:rPr>
              <a:t>SWEDEBUILD would like to launch a new range of dining furniture that will include </a:t>
            </a:r>
            <a:r>
              <a:rPr lang="en-GB" dirty="0" smtClean="0">
                <a:solidFill>
                  <a:srgbClr val="505759"/>
                </a:solidFill>
                <a:latin typeface="Roboto" panose="02000000000000000000" pitchFamily="2" charset="0"/>
                <a:ea typeface="Roboto" panose="02000000000000000000" pitchFamily="2" charset="0"/>
              </a:rPr>
              <a:t>some tables </a:t>
            </a:r>
            <a:r>
              <a:rPr lang="en-GB" dirty="0">
                <a:solidFill>
                  <a:srgbClr val="505759"/>
                </a:solidFill>
                <a:latin typeface="Roboto" panose="02000000000000000000" pitchFamily="2" charset="0"/>
                <a:ea typeface="Roboto" panose="02000000000000000000" pitchFamily="2" charset="0"/>
              </a:rPr>
              <a:t>and </a:t>
            </a:r>
            <a:r>
              <a:rPr lang="en-GB" dirty="0" smtClean="0">
                <a:solidFill>
                  <a:srgbClr val="505759"/>
                </a:solidFill>
                <a:latin typeface="Roboto" panose="02000000000000000000" pitchFamily="2" charset="0"/>
                <a:ea typeface="Roboto" panose="02000000000000000000" pitchFamily="2" charset="0"/>
              </a:rPr>
              <a:t>chairs.</a:t>
            </a:r>
            <a:endParaRPr lang="en-GB" dirty="0">
              <a:solidFill>
                <a:srgbClr val="505759"/>
              </a:solidFill>
              <a:latin typeface="Roboto" panose="02000000000000000000" pitchFamily="2" charset="0"/>
              <a:ea typeface="Roboto" panose="02000000000000000000" pitchFamily="2" charset="0"/>
            </a:endParaRPr>
          </a:p>
          <a:p>
            <a:pPr>
              <a:buClr>
                <a:srgbClr val="005892"/>
              </a:buClr>
            </a:pPr>
            <a:endParaRPr lang="en-GB" dirty="0" smtClean="0">
              <a:solidFill>
                <a:srgbClr val="505759"/>
              </a:solidFill>
              <a:latin typeface="Roboto" panose="02000000000000000000" pitchFamily="2" charset="0"/>
              <a:ea typeface="Roboto" panose="02000000000000000000" pitchFamily="2" charset="0"/>
            </a:endParaRPr>
          </a:p>
          <a:p>
            <a:pPr>
              <a:buClr>
                <a:srgbClr val="005892"/>
              </a:buClr>
            </a:pPr>
            <a:endParaRPr lang="en-GB" dirty="0">
              <a:solidFill>
                <a:srgbClr val="505759"/>
              </a:solidFill>
              <a:latin typeface="Roboto" panose="02000000000000000000" pitchFamily="2" charset="0"/>
              <a:ea typeface="Roboto" panose="02000000000000000000" pitchFamily="2" charset="0"/>
            </a:endParaRPr>
          </a:p>
          <a:p>
            <a:pPr marL="0" indent="0">
              <a:buClr>
                <a:srgbClr val="005892"/>
              </a:buClr>
              <a:buNone/>
            </a:pPr>
            <a:endParaRPr lang="en-GB" dirty="0" smtClean="0">
              <a:solidFill>
                <a:srgbClr val="505759"/>
              </a:solidFill>
              <a:latin typeface="Roboto" panose="02000000000000000000" pitchFamily="2" charset="0"/>
              <a:ea typeface="Roboto" panose="02000000000000000000" pitchFamily="2" charset="0"/>
            </a:endParaRPr>
          </a:p>
          <a:p>
            <a:pPr marL="0" indent="0">
              <a:buClr>
                <a:srgbClr val="005892"/>
              </a:buClr>
              <a:buNone/>
            </a:pPr>
            <a:endParaRPr lang="en-GB" dirty="0">
              <a:solidFill>
                <a:srgbClr val="505759"/>
              </a:solidFill>
              <a:latin typeface="Roboto" panose="02000000000000000000" pitchFamily="2" charset="0"/>
              <a:ea typeface="Roboto" panose="02000000000000000000" pitchFamily="2" charset="0"/>
            </a:endParaRPr>
          </a:p>
          <a:p>
            <a:endParaRPr lang="en-GB" sz="2000" dirty="0">
              <a:solidFill>
                <a:srgbClr val="505759"/>
              </a:solidFill>
              <a:latin typeface="Roboto" panose="02000000000000000000" pitchFamily="2" charset="0"/>
              <a:ea typeface="Roboto" panose="02000000000000000000" pitchFamily="2" charset="0"/>
            </a:endParaRPr>
          </a:p>
        </p:txBody>
      </p:sp>
      <p:sp>
        <p:nvSpPr>
          <p:cNvPr id="7" name="Content Placeholder 2"/>
          <p:cNvSpPr txBox="1">
            <a:spLocks/>
          </p:cNvSpPr>
          <p:nvPr/>
        </p:nvSpPr>
        <p:spPr>
          <a:xfrm>
            <a:off x="2905125" y="2473325"/>
            <a:ext cx="7886700" cy="401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Roboto" panose="02000000000000000000" pitchFamily="2" charset="0"/>
              <a:ea typeface="Roboto" panose="02000000000000000000" pitchFamily="2" charset="0"/>
            </a:endParaRPr>
          </a:p>
        </p:txBody>
      </p:sp>
      <p:pic>
        <p:nvPicPr>
          <p:cNvPr id="6" name="Picture 5" descr="C:\Users\louise\AppData\Local\Microsoft\Windows\Temporary Internet Files\Content.Word\tulip_table_chairs.jpg"/>
          <p:cNvPicPr/>
          <p:nvPr/>
        </p:nvPicPr>
        <p:blipFill>
          <a:blip r:embed="rId3" cstate="print"/>
          <a:srcRect/>
          <a:stretch>
            <a:fillRect/>
          </a:stretch>
        </p:blipFill>
        <p:spPr bwMode="auto">
          <a:xfrm>
            <a:off x="7734300" y="1825625"/>
            <a:ext cx="3619500" cy="1651248"/>
          </a:xfrm>
          <a:prstGeom prst="rect">
            <a:avLst/>
          </a:prstGeom>
          <a:noFill/>
          <a:ln w="9525">
            <a:noFill/>
            <a:miter lim="800000"/>
            <a:headEnd/>
            <a:tailEnd/>
          </a:ln>
        </p:spPr>
      </p:pic>
      <p:sp>
        <p:nvSpPr>
          <p:cNvPr id="8" name="Content Placeholder 4"/>
          <p:cNvSpPr txBox="1">
            <a:spLocks/>
          </p:cNvSpPr>
          <p:nvPr/>
        </p:nvSpPr>
        <p:spPr>
          <a:xfrm>
            <a:off x="1101815" y="3476873"/>
            <a:ext cx="10515600" cy="2107498"/>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892"/>
              </a:buClr>
            </a:pPr>
            <a:endParaRPr lang="en-GB" dirty="0" smtClean="0">
              <a:solidFill>
                <a:srgbClr val="505759"/>
              </a:solidFill>
              <a:latin typeface="Roboto" panose="02000000000000000000" pitchFamily="2" charset="0"/>
              <a:ea typeface="Roboto" panose="02000000000000000000" pitchFamily="2" charset="0"/>
            </a:endParaRPr>
          </a:p>
          <a:p>
            <a:pPr marL="0" indent="0">
              <a:buClr>
                <a:srgbClr val="005892"/>
              </a:buClr>
              <a:buNone/>
            </a:pPr>
            <a:r>
              <a:rPr lang="en-GB" dirty="0" smtClean="0">
                <a:solidFill>
                  <a:srgbClr val="505759"/>
                </a:solidFill>
                <a:latin typeface="Roboto" panose="02000000000000000000" pitchFamily="2" charset="0"/>
                <a:ea typeface="Roboto" panose="02000000000000000000" pitchFamily="2" charset="0"/>
              </a:rPr>
              <a:t>Can you help the production manager find out how many tables and chairs should be made in order to earn the greatest profit?</a:t>
            </a:r>
          </a:p>
          <a:p>
            <a:pPr marL="0" indent="0">
              <a:buClr>
                <a:srgbClr val="005892"/>
              </a:buClr>
              <a:buFont typeface="Arial" panose="020B0604020202020204" pitchFamily="34" charset="0"/>
              <a:buNone/>
            </a:pPr>
            <a:endParaRPr lang="en-GB" dirty="0" smtClean="0">
              <a:solidFill>
                <a:srgbClr val="505759"/>
              </a:solidFill>
              <a:latin typeface="Roboto" panose="02000000000000000000" pitchFamily="2" charset="0"/>
              <a:ea typeface="Roboto" panose="02000000000000000000" pitchFamily="2" charset="0"/>
            </a:endParaRPr>
          </a:p>
          <a:p>
            <a:pPr marL="0" indent="0">
              <a:buClr>
                <a:srgbClr val="005892"/>
              </a:buClr>
              <a:buFont typeface="Arial" panose="020B0604020202020204" pitchFamily="34" charset="0"/>
              <a:buNone/>
            </a:pPr>
            <a:endParaRPr lang="en-GB" dirty="0" smtClean="0">
              <a:solidFill>
                <a:srgbClr val="505759"/>
              </a:solidFill>
              <a:latin typeface="Roboto" panose="02000000000000000000" pitchFamily="2" charset="0"/>
              <a:ea typeface="Roboto" panose="02000000000000000000" pitchFamily="2" charset="0"/>
            </a:endParaRPr>
          </a:p>
          <a:p>
            <a:endParaRPr lang="en-GB" sz="2000" dirty="0">
              <a:solidFill>
                <a:srgbClr val="5057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7206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170" y="2278507"/>
            <a:ext cx="3953829" cy="2565229"/>
          </a:xfrm>
          <a:prstGeom prst="rect">
            <a:avLst/>
          </a:prstGeom>
        </p:spPr>
      </p:pic>
      <p:sp>
        <p:nvSpPr>
          <p:cNvPr id="5" name="Content Placeholder 2"/>
          <p:cNvSpPr txBox="1">
            <a:spLocks/>
          </p:cNvSpPr>
          <p:nvPr/>
        </p:nvSpPr>
        <p:spPr>
          <a:xfrm>
            <a:off x="732972" y="1961069"/>
            <a:ext cx="6637684" cy="3200104"/>
          </a:xfrm>
          <a:prstGeom prst="rect">
            <a:avLst/>
          </a:prstGeom>
        </p:spPr>
        <p:txBody>
          <a:bodyPr vert="horz" wrap="square"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Clr>
                <a:srgbClr val="005892"/>
              </a:buClr>
              <a:buNone/>
            </a:pPr>
            <a:r>
              <a:rPr lang="en-GB" sz="2800" dirty="0" smtClean="0">
                <a:solidFill>
                  <a:srgbClr val="505759"/>
                </a:solidFill>
                <a:latin typeface="Roboto" panose="02000000000000000000" pitchFamily="2" charset="0"/>
                <a:ea typeface="Roboto" panose="02000000000000000000" pitchFamily="2" charset="0"/>
              </a:rPr>
              <a:t>Understanding people’s buying patterns</a:t>
            </a:r>
          </a:p>
          <a:p>
            <a:pPr lvl="1">
              <a:spcBef>
                <a:spcPts val="0"/>
              </a:spcBef>
              <a:buClr>
                <a:srgbClr val="005892"/>
              </a:buClr>
            </a:pPr>
            <a:endParaRPr lang="en-GB" sz="2800" dirty="0" smtClean="0">
              <a:solidFill>
                <a:srgbClr val="505759"/>
              </a:solidFill>
              <a:latin typeface="Roboto" panose="02000000000000000000" pitchFamily="2" charset="0"/>
              <a:ea typeface="Roboto" panose="02000000000000000000" pitchFamily="2" charset="0"/>
            </a:endParaRPr>
          </a:p>
          <a:p>
            <a:pPr marL="457200" lvl="1" indent="0">
              <a:spcBef>
                <a:spcPts val="0"/>
              </a:spcBef>
              <a:buClr>
                <a:srgbClr val="005892"/>
              </a:buClr>
              <a:buNone/>
            </a:pPr>
            <a:r>
              <a:rPr lang="en-GB" sz="2800" dirty="0" smtClean="0">
                <a:solidFill>
                  <a:srgbClr val="505759"/>
                </a:solidFill>
                <a:latin typeface="Roboto" panose="02000000000000000000" pitchFamily="2" charset="0"/>
                <a:ea typeface="Roboto" panose="02000000000000000000" pitchFamily="2" charset="0"/>
              </a:rPr>
              <a:t>Determining the number of staff needed on checkout and when</a:t>
            </a:r>
          </a:p>
          <a:p>
            <a:pPr marL="457200" lvl="1" indent="0">
              <a:spcBef>
                <a:spcPts val="0"/>
              </a:spcBef>
              <a:buClr>
                <a:srgbClr val="005892"/>
              </a:buClr>
              <a:buNone/>
            </a:pPr>
            <a:endParaRPr lang="en-GB" sz="2800" dirty="0">
              <a:solidFill>
                <a:srgbClr val="505759"/>
              </a:solidFill>
              <a:latin typeface="Roboto" panose="02000000000000000000" pitchFamily="2" charset="0"/>
              <a:ea typeface="Roboto" panose="02000000000000000000" pitchFamily="2" charset="0"/>
            </a:endParaRPr>
          </a:p>
          <a:p>
            <a:pPr marL="457200" lvl="1" indent="0">
              <a:spcBef>
                <a:spcPts val="0"/>
              </a:spcBef>
              <a:buClr>
                <a:srgbClr val="005892"/>
              </a:buClr>
              <a:buNone/>
            </a:pPr>
            <a:r>
              <a:rPr lang="en-GB" sz="2800" dirty="0" smtClean="0">
                <a:solidFill>
                  <a:srgbClr val="505759"/>
                </a:solidFill>
                <a:latin typeface="Roboto" panose="02000000000000000000" pitchFamily="2" charset="0"/>
                <a:ea typeface="Roboto" panose="02000000000000000000" pitchFamily="2" charset="0"/>
              </a:rPr>
              <a:t>Calculating order quantities and delivery times</a:t>
            </a:r>
          </a:p>
          <a:p>
            <a:pPr marL="800100" lvl="1" indent="-342900">
              <a:buClr>
                <a:schemeClr val="accent1"/>
              </a:buClr>
              <a:buFont typeface="Calibri" panose="020F0502020204030204" pitchFamily="34" charset="0"/>
              <a:buChar char="√"/>
            </a:pPr>
            <a:endParaRPr lang="en-GB" sz="2000" dirty="0" smtClean="0"/>
          </a:p>
          <a:p>
            <a:pPr marL="0" indent="0">
              <a:buFont typeface="Arial" panose="020B0604020202020204" pitchFamily="34" charset="0"/>
              <a:buNone/>
            </a:pPr>
            <a:endParaRPr lang="en-GB" dirty="0"/>
          </a:p>
        </p:txBody>
      </p:sp>
      <p:sp>
        <p:nvSpPr>
          <p:cNvPr id="6"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OR in detail </a:t>
            </a:r>
            <a:r>
              <a:rPr lang="en-GB" dirty="0">
                <a:solidFill>
                  <a:srgbClr val="93328E"/>
                </a:solidFill>
                <a:latin typeface="Roboto Medium" panose="02000000000000000000" pitchFamily="2" charset="0"/>
                <a:ea typeface="Roboto Medium" panose="02000000000000000000" pitchFamily="2" charset="0"/>
              </a:rPr>
              <a:t>– </a:t>
            </a:r>
            <a:r>
              <a:rPr lang="en-GB" dirty="0" smtClean="0">
                <a:solidFill>
                  <a:srgbClr val="93328E"/>
                </a:solidFill>
                <a:latin typeface="Roboto Medium" panose="02000000000000000000" pitchFamily="2" charset="0"/>
                <a:ea typeface="Roboto Medium" panose="02000000000000000000" pitchFamily="2" charset="0"/>
              </a:rPr>
              <a:t>Supermarkets</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25218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419" y="1992998"/>
            <a:ext cx="6133381" cy="3200104"/>
          </a:xfrm>
        </p:spPr>
        <p:txBody>
          <a:bodyPr>
            <a:normAutofit/>
          </a:bodyPr>
          <a:lstStyle/>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Forecasting where people want to go and when</a:t>
            </a: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Setting the ticket prices</a:t>
            </a:r>
            <a:endParaRPr lang="en-GB" sz="2800" dirty="0">
              <a:solidFill>
                <a:srgbClr val="505759"/>
              </a:solidFill>
              <a:latin typeface="Roboto" panose="02000000000000000000" pitchFamily="2" charset="0"/>
              <a:ea typeface="Roboto" panose="02000000000000000000" pitchFamily="2" charset="0"/>
            </a:endParaRPr>
          </a:p>
          <a:p>
            <a:pPr lvl="1">
              <a:buClr>
                <a:srgbClr val="005892"/>
              </a:buClr>
            </a:pPr>
            <a:endParaRPr lang="en-GB" sz="2800" dirty="0" smtClean="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Simulating boarding the plane</a:t>
            </a:r>
            <a:endParaRPr lang="en-GB" sz="2800" dirty="0">
              <a:solidFill>
                <a:srgbClr val="505759"/>
              </a:solidFill>
              <a:latin typeface="Roboto" panose="02000000000000000000" pitchFamily="2" charset="0"/>
              <a:ea typeface="Roboto" panose="02000000000000000000" pitchFamily="2" charset="0"/>
            </a:endParaRP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86" y="2102934"/>
            <a:ext cx="3917830" cy="2611621"/>
          </a:xfrm>
          <a:prstGeom prst="rect">
            <a:avLst/>
          </a:prstGeom>
        </p:spPr>
      </p:pic>
      <p:sp>
        <p:nvSpPr>
          <p:cNvPr id="5"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OR in detail </a:t>
            </a:r>
            <a:r>
              <a:rPr lang="en-GB" dirty="0">
                <a:solidFill>
                  <a:srgbClr val="93328E"/>
                </a:solidFill>
                <a:latin typeface="Roboto Medium" panose="02000000000000000000" pitchFamily="2" charset="0"/>
                <a:ea typeface="Roboto Medium" panose="02000000000000000000" pitchFamily="2" charset="0"/>
              </a:rPr>
              <a:t>– </a:t>
            </a:r>
            <a:r>
              <a:rPr lang="en-GB" dirty="0" smtClean="0">
                <a:solidFill>
                  <a:srgbClr val="93328E"/>
                </a:solidFill>
                <a:latin typeface="Roboto Medium" panose="02000000000000000000" pitchFamily="2" charset="0"/>
                <a:ea typeface="Roboto Medium" panose="02000000000000000000" pitchFamily="2" charset="0"/>
              </a:rPr>
              <a:t>Airlines</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99796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91458" y="1958192"/>
            <a:ext cx="6157822" cy="3200104"/>
          </a:xfrm>
        </p:spPr>
        <p:txBody>
          <a:bodyPr>
            <a:normAutofit lnSpcReduction="10000"/>
          </a:bodyPr>
          <a:lstStyle/>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Moving people through waiting lists as quickly as possible</a:t>
            </a:r>
            <a:endParaRPr lang="en-GB" sz="2800" dirty="0">
              <a:solidFill>
                <a:srgbClr val="505759"/>
              </a:solidFill>
              <a:latin typeface="Roboto" panose="02000000000000000000" pitchFamily="2" charset="0"/>
              <a:ea typeface="Roboto" panose="02000000000000000000" pitchFamily="2" charset="0"/>
            </a:endParaRPr>
          </a:p>
          <a:p>
            <a:pPr lvl="1">
              <a:buClr>
                <a:srgbClr val="005892"/>
              </a:buClr>
            </a:pPr>
            <a:endParaRPr lang="en-GB" sz="2800" dirty="0" smtClean="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Using hospital resources as efficiently as possible</a:t>
            </a:r>
            <a:endParaRPr lang="en-GB" sz="2800" dirty="0">
              <a:solidFill>
                <a:srgbClr val="505759"/>
              </a:solidFill>
              <a:latin typeface="Roboto" panose="02000000000000000000" pitchFamily="2" charset="0"/>
              <a:ea typeface="Roboto" panose="02000000000000000000" pitchFamily="2" charset="0"/>
            </a:endParaRPr>
          </a:p>
          <a:p>
            <a:pPr lvl="1">
              <a:buClr>
                <a:srgbClr val="005892"/>
              </a:buClr>
            </a:pPr>
            <a:endParaRPr lang="en-GB" sz="2800" dirty="0" smtClean="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smtClean="0">
                <a:solidFill>
                  <a:srgbClr val="505759"/>
                </a:solidFill>
                <a:latin typeface="Roboto" panose="02000000000000000000" pitchFamily="2" charset="0"/>
                <a:ea typeface="Roboto" panose="02000000000000000000" pitchFamily="2" charset="0"/>
              </a:rPr>
              <a:t>Increasing the number of transplant operations</a:t>
            </a:r>
            <a:endParaRPr lang="en-GB" sz="2800" dirty="0">
              <a:solidFill>
                <a:srgbClr val="505759"/>
              </a:solidFill>
              <a:latin typeface="Roboto" panose="02000000000000000000" pitchFamily="2" charset="0"/>
              <a:ea typeface="Roboto" panose="02000000000000000000" pitchFamily="2" charset="0"/>
            </a:endParaRP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315" y="1958192"/>
            <a:ext cx="4606506" cy="3071004"/>
          </a:xfrm>
          <a:prstGeom prst="rect">
            <a:avLst/>
          </a:prstGeom>
        </p:spPr>
      </p:pic>
      <p:sp>
        <p:nvSpPr>
          <p:cNvPr id="5"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OR in detail </a:t>
            </a:r>
            <a:r>
              <a:rPr lang="en-GB" dirty="0">
                <a:solidFill>
                  <a:srgbClr val="93328E"/>
                </a:solidFill>
                <a:latin typeface="Roboto Medium" panose="02000000000000000000" pitchFamily="2" charset="0"/>
                <a:ea typeface="Roboto Medium" panose="02000000000000000000" pitchFamily="2" charset="0"/>
              </a:rPr>
              <a:t>– </a:t>
            </a:r>
            <a:r>
              <a:rPr lang="en-GB" dirty="0" smtClean="0">
                <a:solidFill>
                  <a:srgbClr val="93328E"/>
                </a:solidFill>
                <a:latin typeface="Roboto Medium" panose="02000000000000000000" pitchFamily="2" charset="0"/>
                <a:ea typeface="Roboto Medium" panose="02000000000000000000" pitchFamily="2" charset="0"/>
              </a:rPr>
              <a:t>Healthcare</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52108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365125"/>
            <a:ext cx="10199914" cy="1325563"/>
          </a:xfrm>
        </p:spPr>
        <p:txBody>
          <a:bodyPr lIns="0">
            <a:normAutofit/>
          </a:bodyPr>
          <a:lstStyle/>
          <a:p>
            <a:r>
              <a:rPr lang="en-GB" dirty="0" smtClean="0">
                <a:solidFill>
                  <a:srgbClr val="93328E"/>
                </a:solidFill>
                <a:latin typeface="Roboto Medium" panose="02000000000000000000" pitchFamily="2" charset="0"/>
                <a:ea typeface="Roboto Medium" panose="02000000000000000000" pitchFamily="2" charset="0"/>
              </a:rPr>
              <a:t>When </a:t>
            </a:r>
            <a:r>
              <a:rPr lang="en-GB" dirty="0">
                <a:solidFill>
                  <a:srgbClr val="93328E"/>
                </a:solidFill>
                <a:latin typeface="Roboto Medium" panose="02000000000000000000" pitchFamily="2" charset="0"/>
                <a:ea typeface="Roboto Medium" panose="02000000000000000000" pitchFamily="2" charset="0"/>
              </a:rPr>
              <a:t>is </a:t>
            </a:r>
            <a:r>
              <a:rPr lang="en-GB" dirty="0" smtClean="0">
                <a:solidFill>
                  <a:srgbClr val="93328E"/>
                </a:solidFill>
                <a:latin typeface="Roboto Medium" panose="02000000000000000000" pitchFamily="2" charset="0"/>
                <a:ea typeface="Roboto Medium" panose="02000000000000000000" pitchFamily="2" charset="0"/>
              </a:rPr>
              <a:t>OR used?</a:t>
            </a:r>
            <a:endParaRPr lang="en-GB" dirty="0">
              <a:solidFill>
                <a:srgbClr val="93328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1052286" y="1825625"/>
            <a:ext cx="10199914" cy="4351338"/>
          </a:xfrm>
        </p:spPr>
        <p:txBody>
          <a:bodyPr lIns="0">
            <a:noAutofit/>
          </a:bodyPr>
          <a:lstStyle/>
          <a:p>
            <a:pPr marL="131400" indent="0">
              <a:lnSpc>
                <a:spcPct val="120000"/>
              </a:lnSpc>
              <a:spcBef>
                <a:spcPts val="0"/>
              </a:spcBef>
              <a:buClr>
                <a:srgbClr val="005892"/>
              </a:buClr>
              <a:buNone/>
            </a:pPr>
            <a:r>
              <a:rPr lang="en-GB" dirty="0" smtClean="0">
                <a:solidFill>
                  <a:srgbClr val="505759"/>
                </a:solidFill>
                <a:latin typeface="Roboto" panose="02000000000000000000" pitchFamily="2" charset="0"/>
                <a:ea typeface="Roboto" panose="02000000000000000000" pitchFamily="2" charset="0"/>
              </a:rPr>
              <a:t>When</a:t>
            </a:r>
            <a:r>
              <a:rPr lang="en-GB" b="0" dirty="0" smtClean="0">
                <a:solidFill>
                  <a:srgbClr val="505759"/>
                </a:solidFill>
                <a:latin typeface="Roboto" panose="02000000000000000000" pitchFamily="2" charset="0"/>
                <a:ea typeface="Roboto" panose="02000000000000000000" pitchFamily="2" charset="0"/>
              </a:rPr>
              <a:t> </a:t>
            </a:r>
            <a:r>
              <a:rPr lang="en-GB" b="0" dirty="0">
                <a:solidFill>
                  <a:srgbClr val="505759"/>
                </a:solidFill>
                <a:latin typeface="Roboto" panose="02000000000000000000" pitchFamily="2" charset="0"/>
                <a:ea typeface="Roboto" panose="02000000000000000000" pitchFamily="2" charset="0"/>
              </a:rPr>
              <a:t>a decision is </a:t>
            </a:r>
            <a:r>
              <a:rPr lang="en-GB" dirty="0">
                <a:solidFill>
                  <a:srgbClr val="93328E"/>
                </a:solidFill>
                <a:latin typeface="Roboto" panose="02000000000000000000" pitchFamily="2" charset="0"/>
                <a:ea typeface="Roboto" panose="02000000000000000000" pitchFamily="2" charset="0"/>
              </a:rPr>
              <a:t>complex</a:t>
            </a:r>
            <a:r>
              <a:rPr lang="en-GB" b="0" dirty="0">
                <a:latin typeface="Roboto" panose="02000000000000000000" pitchFamily="2" charset="0"/>
                <a:ea typeface="Roboto" panose="02000000000000000000" pitchFamily="2" charset="0"/>
              </a:rPr>
              <a:t> </a:t>
            </a:r>
            <a:r>
              <a:rPr lang="en-GB" b="0" dirty="0">
                <a:solidFill>
                  <a:srgbClr val="505759"/>
                </a:solidFill>
                <a:latin typeface="Roboto" panose="02000000000000000000" pitchFamily="2" charset="0"/>
                <a:ea typeface="Roboto" panose="02000000000000000000" pitchFamily="2" charset="0"/>
              </a:rPr>
              <a:t>or </a:t>
            </a:r>
            <a:r>
              <a:rPr lang="en-GB" b="0" dirty="0" smtClean="0">
                <a:solidFill>
                  <a:srgbClr val="505759"/>
                </a:solidFill>
                <a:latin typeface="Roboto" panose="02000000000000000000" pitchFamily="2" charset="0"/>
                <a:ea typeface="Roboto" panose="02000000000000000000" pitchFamily="2" charset="0"/>
              </a:rPr>
              <a:t>it’s </a:t>
            </a:r>
            <a:r>
              <a:rPr lang="en-GB" dirty="0" smtClean="0">
                <a:solidFill>
                  <a:srgbClr val="93328E"/>
                </a:solidFill>
                <a:latin typeface="Roboto" panose="02000000000000000000" pitchFamily="2" charset="0"/>
                <a:ea typeface="Roboto" panose="02000000000000000000" pitchFamily="2" charset="0"/>
              </a:rPr>
              <a:t>unclear</a:t>
            </a:r>
            <a:r>
              <a:rPr lang="en-GB" b="0" dirty="0" smtClean="0">
                <a:latin typeface="Roboto" panose="02000000000000000000" pitchFamily="2" charset="0"/>
                <a:ea typeface="Roboto" panose="02000000000000000000" pitchFamily="2" charset="0"/>
              </a:rPr>
              <a:t> </a:t>
            </a:r>
            <a:r>
              <a:rPr lang="en-GB" b="0" dirty="0" smtClean="0">
                <a:solidFill>
                  <a:srgbClr val="505759"/>
                </a:solidFill>
                <a:latin typeface="Roboto" panose="02000000000000000000" pitchFamily="2" charset="0"/>
                <a:ea typeface="Roboto" panose="02000000000000000000" pitchFamily="2" charset="0"/>
              </a:rPr>
              <a:t>what </a:t>
            </a:r>
            <a:r>
              <a:rPr lang="en-GB" b="0" dirty="0">
                <a:solidFill>
                  <a:srgbClr val="505759"/>
                </a:solidFill>
                <a:latin typeface="Roboto" panose="02000000000000000000" pitchFamily="2" charset="0"/>
                <a:ea typeface="Roboto" panose="02000000000000000000" pitchFamily="2" charset="0"/>
              </a:rPr>
              <a:t>the main problem </a:t>
            </a:r>
            <a:r>
              <a:rPr lang="en-GB" b="0" dirty="0" smtClean="0">
                <a:solidFill>
                  <a:srgbClr val="505759"/>
                </a:solidFill>
                <a:latin typeface="Roboto" panose="02000000000000000000" pitchFamily="2" charset="0"/>
                <a:ea typeface="Roboto" panose="02000000000000000000" pitchFamily="2" charset="0"/>
              </a:rPr>
              <a:t>is</a:t>
            </a:r>
          </a:p>
          <a:p>
            <a:pPr marL="588600" indent="-457200">
              <a:lnSpc>
                <a:spcPct val="120000"/>
              </a:lnSpc>
              <a:spcBef>
                <a:spcPts val="0"/>
              </a:spcBef>
              <a:buClr>
                <a:srgbClr val="005892"/>
              </a:buClr>
            </a:pPr>
            <a:endParaRPr lang="en-GB" b="0" dirty="0">
              <a:solidFill>
                <a:srgbClr val="505759"/>
              </a:solidFill>
              <a:latin typeface="Roboto" panose="02000000000000000000" pitchFamily="2" charset="0"/>
              <a:ea typeface="Roboto" panose="02000000000000000000" pitchFamily="2" charset="0"/>
            </a:endParaRPr>
          </a:p>
          <a:p>
            <a:pPr marL="131400" indent="0">
              <a:lnSpc>
                <a:spcPct val="120000"/>
              </a:lnSpc>
              <a:spcBef>
                <a:spcPts val="0"/>
              </a:spcBef>
              <a:buClr>
                <a:srgbClr val="005892"/>
              </a:buClr>
              <a:buNone/>
            </a:pPr>
            <a:r>
              <a:rPr lang="en-GB" dirty="0">
                <a:solidFill>
                  <a:srgbClr val="505759"/>
                </a:solidFill>
                <a:latin typeface="Roboto" panose="02000000000000000000" pitchFamily="2" charset="0"/>
                <a:ea typeface="Roboto" panose="02000000000000000000" pitchFamily="2" charset="0"/>
              </a:rPr>
              <a:t>When you </a:t>
            </a:r>
            <a:r>
              <a:rPr lang="en-GB" dirty="0">
                <a:solidFill>
                  <a:srgbClr val="93328E"/>
                </a:solidFill>
                <a:latin typeface="Roboto" panose="02000000000000000000" pitchFamily="2" charset="0"/>
                <a:ea typeface="Roboto" panose="02000000000000000000" pitchFamily="2" charset="0"/>
              </a:rPr>
              <a:t>don’t know </a:t>
            </a:r>
            <a:r>
              <a:rPr lang="en-GB" dirty="0">
                <a:solidFill>
                  <a:srgbClr val="505759"/>
                </a:solidFill>
                <a:latin typeface="Roboto" panose="02000000000000000000" pitchFamily="2" charset="0"/>
                <a:ea typeface="Roboto" panose="02000000000000000000" pitchFamily="2" charset="0"/>
              </a:rPr>
              <a:t>how well things are working or </a:t>
            </a:r>
            <a:r>
              <a:rPr lang="en-GB" dirty="0">
                <a:solidFill>
                  <a:srgbClr val="93328E"/>
                </a:solidFill>
                <a:latin typeface="Roboto" panose="02000000000000000000" pitchFamily="2" charset="0"/>
                <a:ea typeface="Roboto" panose="02000000000000000000" pitchFamily="2" charset="0"/>
              </a:rPr>
              <a:t>think they could work </a:t>
            </a:r>
            <a:r>
              <a:rPr lang="en-GB" dirty="0" smtClean="0">
                <a:solidFill>
                  <a:srgbClr val="93328E"/>
                </a:solidFill>
                <a:latin typeface="Roboto" panose="02000000000000000000" pitchFamily="2" charset="0"/>
                <a:ea typeface="Roboto" panose="02000000000000000000" pitchFamily="2" charset="0"/>
              </a:rPr>
              <a:t>better</a:t>
            </a:r>
            <a:endParaRPr lang="en-GB" dirty="0">
              <a:solidFill>
                <a:srgbClr val="93328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27925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075543"/>
            <a:ext cx="10207171" cy="2375687"/>
          </a:xfrm>
        </p:spPr>
        <p:txBody>
          <a:bodyPr lIns="0">
            <a:normAutofit/>
          </a:bodyPr>
          <a:lstStyle/>
          <a:p>
            <a:pPr marL="0" indent="0">
              <a:buClr>
                <a:srgbClr val="005892"/>
              </a:buClr>
              <a:buNone/>
            </a:pPr>
            <a:r>
              <a:rPr lang="en-GB" dirty="0">
                <a:solidFill>
                  <a:srgbClr val="93328E"/>
                </a:solidFill>
                <a:latin typeface="Roboto" panose="02000000000000000000" pitchFamily="2" charset="0"/>
                <a:ea typeface="Roboto" panose="02000000000000000000" pitchFamily="2" charset="0"/>
              </a:rPr>
              <a:t>Simulation</a:t>
            </a:r>
            <a:r>
              <a:rPr lang="en-GB" dirty="0">
                <a:solidFill>
                  <a:srgbClr val="505759"/>
                </a:solidFill>
                <a:latin typeface="Roboto" panose="02000000000000000000" pitchFamily="2" charset="0"/>
                <a:ea typeface="Roboto" panose="02000000000000000000" pitchFamily="2" charset="0"/>
              </a:rPr>
              <a:t> is used to try different solutions and answers the “What if…?” question. </a:t>
            </a:r>
            <a:endParaRPr lang="en-GB" dirty="0" smtClean="0">
              <a:solidFill>
                <a:srgbClr val="005892"/>
              </a:solidFill>
              <a:latin typeface="Roboto" panose="02000000000000000000" pitchFamily="2" charset="0"/>
              <a:ea typeface="Roboto" panose="02000000000000000000" pitchFamily="2" charset="0"/>
            </a:endParaRPr>
          </a:p>
          <a:p>
            <a:pPr>
              <a:buClr>
                <a:srgbClr val="005892"/>
              </a:buClr>
            </a:pPr>
            <a:endParaRPr lang="en-GB" dirty="0">
              <a:solidFill>
                <a:srgbClr val="005892"/>
              </a:solidFill>
              <a:latin typeface="Roboto" panose="02000000000000000000" pitchFamily="2" charset="0"/>
              <a:ea typeface="Roboto" panose="02000000000000000000" pitchFamily="2" charset="0"/>
            </a:endParaRPr>
          </a:p>
          <a:p>
            <a:pPr marL="0" indent="0">
              <a:buClr>
                <a:srgbClr val="005892"/>
              </a:buClr>
              <a:buNone/>
            </a:pPr>
            <a:r>
              <a:rPr lang="en-GB" dirty="0" smtClean="0">
                <a:solidFill>
                  <a:srgbClr val="93328E"/>
                </a:solidFill>
                <a:latin typeface="Roboto" panose="02000000000000000000" pitchFamily="2" charset="0"/>
                <a:ea typeface="Roboto" panose="02000000000000000000" pitchFamily="2" charset="0"/>
              </a:rPr>
              <a:t>Optimisation</a:t>
            </a:r>
            <a:r>
              <a:rPr lang="en-GB" dirty="0" smtClean="0">
                <a:solidFill>
                  <a:srgbClr val="505759"/>
                </a:solidFill>
                <a:latin typeface="Roboto" panose="02000000000000000000" pitchFamily="2" charset="0"/>
                <a:ea typeface="Roboto" panose="02000000000000000000" pitchFamily="2" charset="0"/>
              </a:rPr>
              <a:t> uses problem solving to achieve </a:t>
            </a:r>
            <a:r>
              <a:rPr lang="en-GB" dirty="0">
                <a:solidFill>
                  <a:srgbClr val="505759"/>
                </a:solidFill>
                <a:latin typeface="Roboto" panose="02000000000000000000" pitchFamily="2" charset="0"/>
                <a:ea typeface="Roboto" panose="02000000000000000000" pitchFamily="2" charset="0"/>
              </a:rPr>
              <a:t>the best outcome</a:t>
            </a:r>
            <a:r>
              <a:rPr lang="en-GB" dirty="0" smtClean="0">
                <a:solidFill>
                  <a:srgbClr val="505759"/>
                </a:solidFill>
                <a:latin typeface="Roboto" panose="02000000000000000000" pitchFamily="2" charset="0"/>
                <a:ea typeface="Roboto" panose="02000000000000000000" pitchFamily="2" charset="0"/>
              </a:rPr>
              <a:t>.</a:t>
            </a:r>
          </a:p>
          <a:p>
            <a:pPr>
              <a:buClr>
                <a:srgbClr val="005892"/>
              </a:buClr>
            </a:pPr>
            <a:endParaRPr lang="en-GB" dirty="0">
              <a:solidFill>
                <a:srgbClr val="505759"/>
              </a:solidFill>
            </a:endParaRPr>
          </a:p>
        </p:txBody>
      </p:sp>
      <p:sp>
        <p:nvSpPr>
          <p:cNvPr id="5" name="Title 1"/>
          <p:cNvSpPr>
            <a:spLocks noGrp="1"/>
          </p:cNvSpPr>
          <p:nvPr>
            <p:ph type="title"/>
          </p:nvPr>
        </p:nvSpPr>
        <p:spPr>
          <a:xfrm>
            <a:off x="1153886" y="365125"/>
            <a:ext cx="10199914" cy="1325563"/>
          </a:xfrm>
        </p:spPr>
        <p:txBody>
          <a:bodyPr lIns="0">
            <a:normAutofit/>
          </a:bodyPr>
          <a:lstStyle/>
          <a:p>
            <a:r>
              <a:rPr lang="en-GB" dirty="0" smtClean="0">
                <a:solidFill>
                  <a:srgbClr val="93328E"/>
                </a:solidFill>
                <a:latin typeface="Roboto Medium" panose="02000000000000000000" pitchFamily="2" charset="0"/>
                <a:ea typeface="Roboto Medium" panose="02000000000000000000" pitchFamily="2" charset="0"/>
              </a:rPr>
              <a:t>What OR techniques are used?</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938094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esco logo"/>
          <p:cNvPicPr>
            <a:picLocks noChangeAspect="1" noChangeArrowheads="1"/>
          </p:cNvPicPr>
          <p:nvPr/>
        </p:nvPicPr>
        <p:blipFill rotWithShape="1">
          <a:blip r:embed="rId3">
            <a:extLst>
              <a:ext uri="{28A0092B-C50C-407E-A947-70E740481C1C}">
                <a14:useLocalDpi xmlns:a14="http://schemas.microsoft.com/office/drawing/2010/main" val="0"/>
              </a:ext>
            </a:extLst>
          </a:blip>
          <a:srcRect t="29236" b="28036"/>
          <a:stretch/>
        </p:blipFill>
        <p:spPr bwMode="auto">
          <a:xfrm>
            <a:off x="838200" y="1918991"/>
            <a:ext cx="1857375" cy="7936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ritish airway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7924" y="4631144"/>
            <a:ext cx="4082066" cy="1029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ey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34" t="10731" r="29280" b="21132"/>
          <a:stretch/>
        </p:blipFill>
        <p:spPr bwMode="auto">
          <a:xfrm>
            <a:off x="838200" y="3621632"/>
            <a:ext cx="1912846" cy="2071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3165" y="4334982"/>
            <a:ext cx="1338568" cy="839723"/>
          </a:xfrm>
          <a:prstGeom prst="rect">
            <a:avLst/>
          </a:prstGeom>
        </p:spPr>
      </p:pic>
      <p:pic>
        <p:nvPicPr>
          <p:cNvPr id="1046" name="Picture 22" descr="Image result for movement strategi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2629" b="33492"/>
          <a:stretch/>
        </p:blipFill>
        <p:spPr bwMode="auto">
          <a:xfrm>
            <a:off x="2770225" y="3853432"/>
            <a:ext cx="2552792" cy="864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nats logo"/>
          <p:cNvPicPr>
            <a:picLocks noChangeAspect="1" noChangeArrowheads="1"/>
          </p:cNvPicPr>
          <p:nvPr/>
        </p:nvPicPr>
        <p:blipFill rotWithShape="1">
          <a:blip r:embed="rId8">
            <a:extLst>
              <a:ext uri="{28A0092B-C50C-407E-A947-70E740481C1C}">
                <a14:useLocalDpi xmlns:a14="http://schemas.microsoft.com/office/drawing/2010/main" val="0"/>
              </a:ext>
            </a:extLst>
          </a:blip>
          <a:srcRect t="21617" r="7163" b="27669"/>
          <a:stretch/>
        </p:blipFill>
        <p:spPr bwMode="auto">
          <a:xfrm>
            <a:off x="2494298" y="2964133"/>
            <a:ext cx="2478695" cy="6770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dst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0792" y="4718305"/>
            <a:ext cx="1758101" cy="81898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ibm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 y="2780132"/>
            <a:ext cx="1702777" cy="77399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mage result for amey consulting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76" t="18858" r="9881" b="34463"/>
          <a:stretch/>
        </p:blipFill>
        <p:spPr bwMode="auto">
          <a:xfrm>
            <a:off x="5545614" y="3419548"/>
            <a:ext cx="1957551" cy="113872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bt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3165" y="3251487"/>
            <a:ext cx="1849172" cy="103438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home offi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51046" y="1716393"/>
            <a:ext cx="2127478" cy="106373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Image result for bae systems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51046" y="4809499"/>
            <a:ext cx="2495274" cy="72778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Image result for on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6007" y="2628731"/>
            <a:ext cx="3236303" cy="884961"/>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Image result for asda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17232" y="3915935"/>
            <a:ext cx="2232758" cy="71520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Image result for jlr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38147" y="1706678"/>
            <a:ext cx="3027445" cy="946077"/>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Image result for gain theory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61665" y="2138004"/>
            <a:ext cx="1496256" cy="799527"/>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Related im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8206" b="10789"/>
          <a:stretch/>
        </p:blipFill>
        <p:spPr bwMode="auto">
          <a:xfrm>
            <a:off x="9340496" y="1762514"/>
            <a:ext cx="1610727" cy="1143697"/>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Image result for the information lab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408957" y="2850687"/>
            <a:ext cx="2521720" cy="87910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Where can OR take you?</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701811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365125"/>
            <a:ext cx="10199914"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Interested</a:t>
            </a:r>
            <a:r>
              <a:rPr lang="en-GB" dirty="0" smtClean="0">
                <a:solidFill>
                  <a:srgbClr val="93328E"/>
                </a:solidFill>
                <a:latin typeface="Roboto Medium" panose="02000000000000000000" pitchFamily="2" charset="0"/>
                <a:ea typeface="Roboto Medium" panose="02000000000000000000" pitchFamily="2" charset="0"/>
              </a:rPr>
              <a:t>?</a:t>
            </a:r>
            <a:endParaRPr lang="en-GB" dirty="0">
              <a:solidFill>
                <a:srgbClr val="93328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943428" y="1690688"/>
            <a:ext cx="10410371" cy="4351338"/>
          </a:xfrm>
        </p:spPr>
        <p:txBody>
          <a:bodyPr>
            <a:normAutofit/>
          </a:bodyPr>
          <a:lstStyle/>
          <a:p>
            <a:pPr marL="131400" indent="0">
              <a:lnSpc>
                <a:spcPct val="120000"/>
              </a:lnSpc>
              <a:spcBef>
                <a:spcPts val="0"/>
              </a:spcBef>
              <a:buClr>
                <a:schemeClr val="bg2">
                  <a:lumMod val="25000"/>
                </a:schemeClr>
              </a:buClr>
              <a:buNone/>
            </a:pPr>
            <a:r>
              <a:rPr lang="en-GB" dirty="0">
                <a:solidFill>
                  <a:srgbClr val="505759"/>
                </a:solidFill>
                <a:latin typeface="Roboto" panose="02000000000000000000" pitchFamily="2" charset="0"/>
                <a:ea typeface="Roboto" panose="02000000000000000000" pitchFamily="2" charset="0"/>
              </a:rPr>
              <a:t>Next </a:t>
            </a:r>
            <a:r>
              <a:rPr lang="en-GB" dirty="0" smtClean="0">
                <a:solidFill>
                  <a:srgbClr val="505759"/>
                </a:solidFill>
                <a:latin typeface="Roboto" panose="02000000000000000000" pitchFamily="2" charset="0"/>
                <a:ea typeface="Roboto" panose="02000000000000000000" pitchFamily="2" charset="0"/>
              </a:rPr>
              <a:t>steps:</a:t>
            </a:r>
            <a:endParaRPr lang="en-GB" dirty="0">
              <a:solidFill>
                <a:srgbClr val="505759"/>
              </a:solidFill>
              <a:latin typeface="Roboto" panose="02000000000000000000" pitchFamily="2" charset="0"/>
              <a:ea typeface="Roboto" panose="02000000000000000000" pitchFamily="2" charset="0"/>
            </a:endParaRPr>
          </a:p>
          <a:p>
            <a:pPr marL="588600" lvl="1" indent="0">
              <a:lnSpc>
                <a:spcPct val="120000"/>
              </a:lnSpc>
              <a:spcBef>
                <a:spcPts val="0"/>
              </a:spcBef>
              <a:buClr>
                <a:srgbClr val="005892"/>
              </a:buClr>
              <a:buNone/>
            </a:pPr>
            <a:endParaRPr lang="en-GB" dirty="0" smtClean="0">
              <a:solidFill>
                <a:srgbClr val="505759"/>
              </a:solidFill>
              <a:latin typeface="Roboto" panose="02000000000000000000" pitchFamily="2" charset="0"/>
              <a:ea typeface="Roboto" panose="02000000000000000000" pitchFamily="2" charset="0"/>
            </a:endParaRPr>
          </a:p>
          <a:p>
            <a:pPr marL="588600" lvl="1" indent="0">
              <a:lnSpc>
                <a:spcPct val="120000"/>
              </a:lnSpc>
              <a:spcBef>
                <a:spcPts val="0"/>
              </a:spcBef>
              <a:buClr>
                <a:srgbClr val="005892"/>
              </a:buClr>
              <a:buNone/>
            </a:pPr>
            <a:r>
              <a:rPr lang="en-GB" dirty="0" smtClean="0">
                <a:solidFill>
                  <a:srgbClr val="505759"/>
                </a:solidFill>
                <a:latin typeface="Roboto" panose="02000000000000000000" pitchFamily="2" charset="0"/>
                <a:ea typeface="Roboto" panose="02000000000000000000" pitchFamily="2" charset="0"/>
              </a:rPr>
              <a:t>Maths </a:t>
            </a:r>
            <a:r>
              <a:rPr lang="en-GB" dirty="0">
                <a:solidFill>
                  <a:srgbClr val="505759"/>
                </a:solidFill>
                <a:latin typeface="Roboto" panose="02000000000000000000" pitchFamily="2" charset="0"/>
                <a:ea typeface="Roboto" panose="02000000000000000000" pitchFamily="2" charset="0"/>
              </a:rPr>
              <a:t>GCSE and A </a:t>
            </a:r>
            <a:r>
              <a:rPr lang="en-GB" dirty="0" smtClean="0">
                <a:solidFill>
                  <a:srgbClr val="505759"/>
                </a:solidFill>
                <a:latin typeface="Roboto" panose="02000000000000000000" pitchFamily="2" charset="0"/>
                <a:ea typeface="Roboto" panose="02000000000000000000" pitchFamily="2" charset="0"/>
              </a:rPr>
              <a:t>Level</a:t>
            </a:r>
          </a:p>
          <a:p>
            <a:pPr marL="588600" lvl="1" indent="0">
              <a:lnSpc>
                <a:spcPct val="120000"/>
              </a:lnSpc>
              <a:spcBef>
                <a:spcPts val="0"/>
              </a:spcBef>
              <a:buClr>
                <a:srgbClr val="005892"/>
              </a:buClr>
              <a:buNone/>
            </a:pPr>
            <a:r>
              <a:rPr lang="en-GB" dirty="0" smtClean="0">
                <a:solidFill>
                  <a:srgbClr val="505759"/>
                </a:solidFill>
                <a:latin typeface="Roboto" panose="02000000000000000000" pitchFamily="2" charset="0"/>
                <a:ea typeface="Roboto" panose="02000000000000000000" pitchFamily="2" charset="0"/>
              </a:rPr>
              <a:t>Further Maths and Computer Science are highly beneficial</a:t>
            </a:r>
            <a:endParaRPr lang="en-GB" dirty="0">
              <a:solidFill>
                <a:srgbClr val="505759"/>
              </a:solidFill>
              <a:latin typeface="Roboto" panose="02000000000000000000" pitchFamily="2" charset="0"/>
              <a:ea typeface="Roboto" panose="02000000000000000000" pitchFamily="2" charset="0"/>
            </a:endParaRPr>
          </a:p>
          <a:p>
            <a:pPr marL="588600" lvl="1" indent="0">
              <a:lnSpc>
                <a:spcPct val="120000"/>
              </a:lnSpc>
              <a:spcBef>
                <a:spcPts val="0"/>
              </a:spcBef>
              <a:buClr>
                <a:srgbClr val="005892"/>
              </a:buClr>
              <a:buNone/>
            </a:pPr>
            <a:r>
              <a:rPr lang="en-GB" dirty="0">
                <a:solidFill>
                  <a:srgbClr val="505759"/>
                </a:solidFill>
                <a:latin typeface="Roboto" panose="02000000000000000000" pitchFamily="2" charset="0"/>
                <a:ea typeface="Roboto" panose="02000000000000000000" pitchFamily="2" charset="0"/>
              </a:rPr>
              <a:t>Obtain a good classification in a </a:t>
            </a:r>
            <a:r>
              <a:rPr lang="en-GB" dirty="0" smtClean="0">
                <a:solidFill>
                  <a:srgbClr val="505759"/>
                </a:solidFill>
                <a:latin typeface="Roboto" panose="02000000000000000000" pitchFamily="2" charset="0"/>
                <a:ea typeface="Roboto" panose="02000000000000000000" pitchFamily="2" charset="0"/>
              </a:rPr>
              <a:t>STEM degree</a:t>
            </a:r>
            <a:endParaRPr lang="en-GB" dirty="0">
              <a:solidFill>
                <a:srgbClr val="505759"/>
              </a:solidFill>
              <a:latin typeface="Roboto" panose="02000000000000000000" pitchFamily="2" charset="0"/>
              <a:ea typeface="Roboto" panose="02000000000000000000" pitchFamily="2" charset="0"/>
            </a:endParaRPr>
          </a:p>
          <a:p>
            <a:pPr marL="588600" lvl="1" indent="0">
              <a:lnSpc>
                <a:spcPct val="120000"/>
              </a:lnSpc>
              <a:spcBef>
                <a:spcPts val="0"/>
              </a:spcBef>
              <a:buClr>
                <a:srgbClr val="005892"/>
              </a:buClr>
              <a:buNone/>
            </a:pPr>
            <a:r>
              <a:rPr lang="en-GB" dirty="0">
                <a:solidFill>
                  <a:srgbClr val="505759"/>
                </a:solidFill>
                <a:latin typeface="Roboto" panose="02000000000000000000" pitchFamily="2" charset="0"/>
                <a:ea typeface="Roboto" panose="02000000000000000000" pitchFamily="2" charset="0"/>
              </a:rPr>
              <a:t>A </a:t>
            </a:r>
            <a:r>
              <a:rPr lang="en-GB" dirty="0" smtClean="0">
                <a:solidFill>
                  <a:srgbClr val="505759"/>
                </a:solidFill>
                <a:latin typeface="Roboto" panose="02000000000000000000" pitchFamily="2" charset="0"/>
                <a:ea typeface="Roboto" panose="02000000000000000000" pitchFamily="2" charset="0"/>
              </a:rPr>
              <a:t>masters degree in OR </a:t>
            </a:r>
            <a:r>
              <a:rPr lang="en-GB" dirty="0">
                <a:solidFill>
                  <a:srgbClr val="505759"/>
                </a:solidFill>
                <a:latin typeface="Roboto" panose="02000000000000000000" pitchFamily="2" charset="0"/>
                <a:ea typeface="Roboto" panose="02000000000000000000" pitchFamily="2" charset="0"/>
              </a:rPr>
              <a:t>is often desirable, although not always </a:t>
            </a:r>
            <a:r>
              <a:rPr lang="en-GB" dirty="0" smtClean="0">
                <a:solidFill>
                  <a:srgbClr val="505759"/>
                </a:solidFill>
                <a:latin typeface="Roboto" panose="02000000000000000000" pitchFamily="2" charset="0"/>
                <a:ea typeface="Roboto" panose="02000000000000000000" pitchFamily="2" charset="0"/>
              </a:rPr>
              <a:t>essential</a:t>
            </a:r>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endParaRPr>
          </a:p>
        </p:txBody>
      </p:sp>
    </p:spTree>
    <p:extLst>
      <p:ext uri="{BB962C8B-B14F-4D97-AF65-F5344CB8AC3E}">
        <p14:creationId xmlns:p14="http://schemas.microsoft.com/office/powerpoint/2010/main" val="3207784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8" y="365125"/>
            <a:ext cx="10207171" cy="1325563"/>
          </a:xfrm>
        </p:spPr>
        <p:txBody>
          <a:bodyPr lIns="0">
            <a:normAutofit/>
          </a:bodyPr>
          <a:lstStyle/>
          <a:p>
            <a:r>
              <a:rPr lang="en-GB" dirty="0" smtClean="0">
                <a:solidFill>
                  <a:srgbClr val="93328E"/>
                </a:solidFill>
                <a:latin typeface="Roboto Medium" panose="02000000000000000000" pitchFamily="2" charset="0"/>
                <a:ea typeface="Roboto Medium" panose="02000000000000000000" pitchFamily="2" charset="0"/>
              </a:rPr>
              <a:t>Find out more</a:t>
            </a:r>
            <a:endParaRPr lang="en-GB" dirty="0">
              <a:solidFill>
                <a:srgbClr val="93328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838201" y="2253343"/>
            <a:ext cx="10515600" cy="3394018"/>
          </a:xfrm>
        </p:spPr>
        <p:txBody>
          <a:bodyPr>
            <a:normAutofit/>
          </a:bodyPr>
          <a:lstStyle/>
          <a:p>
            <a:pPr marL="0" indent="0" algn="ctr">
              <a:buNone/>
            </a:pPr>
            <a:r>
              <a:rPr lang="en-GB" sz="4000" dirty="0" smtClean="0">
                <a:solidFill>
                  <a:srgbClr val="005892"/>
                </a:solidFill>
                <a:latin typeface="Roboto" panose="02000000000000000000" pitchFamily="2" charset="0"/>
                <a:ea typeface="Roboto" panose="02000000000000000000" pitchFamily="2" charset="0"/>
                <a:hlinkClick r:id="rId3"/>
              </a:rPr>
              <a:t>www.theorsociety.com</a:t>
            </a:r>
            <a:endParaRPr lang="en-GB" sz="4000" dirty="0" smtClean="0">
              <a:solidFill>
                <a:srgbClr val="005892"/>
              </a:solidFill>
              <a:latin typeface="Roboto" panose="02000000000000000000" pitchFamily="2" charset="0"/>
              <a:ea typeface="Roboto" panose="02000000000000000000" pitchFamily="2" charset="0"/>
            </a:endParaRPr>
          </a:p>
          <a:p>
            <a:pPr marL="0" indent="0" algn="ctr">
              <a:buNone/>
            </a:pPr>
            <a:endParaRPr lang="en-GB" sz="4000" dirty="0" smtClean="0">
              <a:solidFill>
                <a:srgbClr val="005892"/>
              </a:solidFill>
              <a:latin typeface="Roboto" panose="02000000000000000000" pitchFamily="2" charset="0"/>
              <a:ea typeface="Roboto" panose="02000000000000000000" pitchFamily="2" charset="0"/>
            </a:endParaRPr>
          </a:p>
          <a:p>
            <a:pPr marL="0" indent="0" algn="ctr">
              <a:buNone/>
            </a:pPr>
            <a:r>
              <a:rPr lang="en-GB" sz="4000" dirty="0" smtClean="0">
                <a:solidFill>
                  <a:srgbClr val="93328E"/>
                </a:solidFill>
                <a:latin typeface="Roboto" panose="02000000000000000000" pitchFamily="2" charset="0"/>
                <a:ea typeface="Roboto" panose="02000000000000000000" pitchFamily="2" charset="0"/>
              </a:rPr>
              <a:t>@</a:t>
            </a:r>
            <a:r>
              <a:rPr lang="en-GB" sz="4000" dirty="0" err="1" smtClean="0">
                <a:solidFill>
                  <a:srgbClr val="93328E"/>
                </a:solidFill>
                <a:latin typeface="Roboto" panose="02000000000000000000" pitchFamily="2" charset="0"/>
                <a:ea typeface="Roboto" panose="02000000000000000000" pitchFamily="2" charset="0"/>
              </a:rPr>
              <a:t>ORinEducation</a:t>
            </a:r>
            <a:endParaRPr lang="en-GB" sz="4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5748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Modelling</a:t>
            </a:r>
            <a:endParaRPr lang="en-GB" dirty="0">
              <a:solidFill>
                <a:srgbClr val="93328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1153296" y="1825625"/>
            <a:ext cx="10200504" cy="4351338"/>
          </a:xfrm>
        </p:spPr>
        <p:txBody>
          <a:bodyPr lIns="0">
            <a:normAutofit/>
          </a:bodyPr>
          <a:lstStyle/>
          <a:p>
            <a:pPr marL="0" indent="0">
              <a:buNone/>
            </a:pPr>
            <a:r>
              <a:rPr lang="en-GB" dirty="0">
                <a:solidFill>
                  <a:srgbClr val="505759"/>
                </a:solidFill>
                <a:latin typeface="Roboto" panose="02000000000000000000" pitchFamily="2" charset="0"/>
                <a:ea typeface="Roboto" panose="02000000000000000000" pitchFamily="2" charset="0"/>
              </a:rPr>
              <a:t>SWEDEBUILD </a:t>
            </a:r>
            <a:r>
              <a:rPr lang="en-GB" dirty="0" smtClean="0">
                <a:solidFill>
                  <a:srgbClr val="505759"/>
                </a:solidFill>
                <a:latin typeface="Roboto" panose="02000000000000000000" pitchFamily="2" charset="0"/>
                <a:ea typeface="Roboto" panose="02000000000000000000" pitchFamily="2" charset="0"/>
              </a:rPr>
              <a:t>has </a:t>
            </a:r>
            <a:r>
              <a:rPr lang="en-GB" dirty="0">
                <a:solidFill>
                  <a:srgbClr val="505759"/>
                </a:solidFill>
                <a:latin typeface="Roboto" panose="02000000000000000000" pitchFamily="2" charset="0"/>
                <a:ea typeface="Roboto" panose="02000000000000000000" pitchFamily="2" charset="0"/>
              </a:rPr>
              <a:t>a limited amount of </a:t>
            </a:r>
            <a:r>
              <a:rPr lang="en-GB" dirty="0" smtClean="0">
                <a:solidFill>
                  <a:srgbClr val="505759"/>
                </a:solidFill>
                <a:latin typeface="Roboto" panose="02000000000000000000" pitchFamily="2" charset="0"/>
                <a:ea typeface="Roboto" panose="02000000000000000000" pitchFamily="2" charset="0"/>
              </a:rPr>
              <a:t>resources. The company has asked you to build the furniture using a limited amount of Lego bricks:</a:t>
            </a:r>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a:p>
            <a:r>
              <a:rPr lang="en-GB" dirty="0">
                <a:solidFill>
                  <a:srgbClr val="505759"/>
                </a:solidFill>
                <a:latin typeface="Roboto" panose="02000000000000000000" pitchFamily="2" charset="0"/>
                <a:ea typeface="Roboto" panose="02000000000000000000" pitchFamily="2" charset="0"/>
              </a:rPr>
              <a:t>6 x rectangular </a:t>
            </a:r>
            <a:r>
              <a:rPr lang="en-GB" dirty="0" smtClean="0">
                <a:solidFill>
                  <a:srgbClr val="505759"/>
                </a:solidFill>
                <a:latin typeface="Roboto" panose="02000000000000000000" pitchFamily="2" charset="0"/>
                <a:ea typeface="Roboto" panose="02000000000000000000" pitchFamily="2" charset="0"/>
              </a:rPr>
              <a:t>Lego bricks</a:t>
            </a:r>
            <a:endParaRPr lang="en-GB" dirty="0">
              <a:solidFill>
                <a:srgbClr val="505759"/>
              </a:solidFill>
              <a:latin typeface="Roboto" panose="02000000000000000000" pitchFamily="2" charset="0"/>
              <a:ea typeface="Roboto" panose="02000000000000000000" pitchFamily="2" charset="0"/>
            </a:endParaRPr>
          </a:p>
          <a:p>
            <a:endParaRPr lang="en-GB" dirty="0" smtClean="0">
              <a:solidFill>
                <a:srgbClr val="505759"/>
              </a:solidFill>
              <a:latin typeface="Roboto" panose="02000000000000000000" pitchFamily="2" charset="0"/>
              <a:ea typeface="Roboto" panose="02000000000000000000" pitchFamily="2" charset="0"/>
            </a:endParaRPr>
          </a:p>
          <a:p>
            <a:r>
              <a:rPr lang="en-GB" dirty="0" smtClean="0">
                <a:solidFill>
                  <a:srgbClr val="505759"/>
                </a:solidFill>
                <a:latin typeface="Roboto" panose="02000000000000000000" pitchFamily="2" charset="0"/>
                <a:ea typeface="Roboto" panose="02000000000000000000" pitchFamily="2" charset="0"/>
              </a:rPr>
              <a:t>8 </a:t>
            </a:r>
            <a:r>
              <a:rPr lang="en-GB" dirty="0">
                <a:solidFill>
                  <a:srgbClr val="505759"/>
                </a:solidFill>
                <a:latin typeface="Roboto" panose="02000000000000000000" pitchFamily="2" charset="0"/>
                <a:ea typeface="Roboto" panose="02000000000000000000" pitchFamily="2" charset="0"/>
              </a:rPr>
              <a:t>x square </a:t>
            </a:r>
            <a:r>
              <a:rPr lang="en-GB" dirty="0" smtClean="0">
                <a:solidFill>
                  <a:srgbClr val="505759"/>
                </a:solidFill>
                <a:latin typeface="Roboto" panose="02000000000000000000" pitchFamily="2" charset="0"/>
                <a:ea typeface="Roboto" panose="02000000000000000000" pitchFamily="2" charset="0"/>
              </a:rPr>
              <a:t>Lego </a:t>
            </a:r>
            <a:r>
              <a:rPr lang="en-GB" dirty="0">
                <a:solidFill>
                  <a:srgbClr val="505759"/>
                </a:solidFill>
                <a:latin typeface="Roboto" panose="02000000000000000000" pitchFamily="2" charset="0"/>
                <a:ea typeface="Roboto" panose="02000000000000000000" pitchFamily="2" charset="0"/>
              </a:rPr>
              <a:t>bricks</a:t>
            </a:r>
          </a:p>
          <a:p>
            <a:endParaRPr lang="en-GB" dirty="0" smtClean="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p:txBody>
      </p:sp>
      <p:grpSp>
        <p:nvGrpSpPr>
          <p:cNvPr id="5" name="Group 4"/>
          <p:cNvGrpSpPr/>
          <p:nvPr/>
        </p:nvGrpSpPr>
        <p:grpSpPr>
          <a:xfrm>
            <a:off x="7374718" y="3111617"/>
            <a:ext cx="2666655" cy="870395"/>
            <a:chOff x="3893658" y="2231569"/>
            <a:chExt cx="2666655" cy="870395"/>
          </a:xfrm>
          <a:solidFill>
            <a:srgbClr val="0070C0"/>
          </a:solidFill>
        </p:grpSpPr>
        <p:grpSp>
          <p:nvGrpSpPr>
            <p:cNvPr id="6" name="Group 5"/>
            <p:cNvGrpSpPr/>
            <p:nvPr/>
          </p:nvGrpSpPr>
          <p:grpSpPr>
            <a:xfrm>
              <a:off x="3893658" y="2730171"/>
              <a:ext cx="804863" cy="371793"/>
              <a:chOff x="0" y="0"/>
              <a:chExt cx="1567180" cy="703022"/>
            </a:xfrm>
            <a:grpFill/>
          </p:grpSpPr>
          <p:sp>
            <p:nvSpPr>
              <p:cNvPr id="57" name="Cube 56"/>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lowchart: Magnetic Disk 57"/>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lowchart: Magnetic Disk 58"/>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lowchart: Magnetic Disk 59"/>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Flowchart: Magnetic Disk 60"/>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lowchart: Magnetic Disk 61"/>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lowchart: Magnetic Disk 62"/>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Flowchart: Magnetic Disk 63"/>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lowchart: Magnetic Disk 64"/>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 name="Group 6"/>
            <p:cNvGrpSpPr/>
            <p:nvPr/>
          </p:nvGrpSpPr>
          <p:grpSpPr>
            <a:xfrm>
              <a:off x="4820613" y="2730171"/>
              <a:ext cx="804863" cy="371793"/>
              <a:chOff x="0" y="0"/>
              <a:chExt cx="1567180" cy="703022"/>
            </a:xfrm>
            <a:grpFill/>
          </p:grpSpPr>
          <p:sp>
            <p:nvSpPr>
              <p:cNvPr id="48" name="Cube 47"/>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Flowchart: Magnetic Disk 48"/>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Flowchart: Magnetic Disk 49"/>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Flowchart: Magnetic Disk 50"/>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Flowchart: Magnetic Disk 51"/>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Flowchart: Magnetic Disk 52"/>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lowchart: Magnetic Disk 53"/>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lowchart: Magnetic Disk 54"/>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lowchart: Magnetic Disk 55"/>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8" name="Group 7"/>
            <p:cNvGrpSpPr/>
            <p:nvPr/>
          </p:nvGrpSpPr>
          <p:grpSpPr>
            <a:xfrm>
              <a:off x="3893658" y="2233891"/>
              <a:ext cx="804863" cy="371793"/>
              <a:chOff x="0" y="0"/>
              <a:chExt cx="1567180" cy="703022"/>
            </a:xfrm>
            <a:grpFill/>
          </p:grpSpPr>
          <p:sp>
            <p:nvSpPr>
              <p:cNvPr id="39" name="Cube 38"/>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lowchart: Magnetic Disk 39"/>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Flowchart: Magnetic Disk 40"/>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Flowchart: Magnetic Disk 41"/>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Flowchart: Magnetic Disk 42"/>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lowchart: Magnetic Disk 43"/>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Flowchart: Magnetic Disk 44"/>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Flowchart: Magnetic Disk 45"/>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Flowchart: Magnetic Disk 46"/>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 name="Group 8"/>
            <p:cNvGrpSpPr/>
            <p:nvPr/>
          </p:nvGrpSpPr>
          <p:grpSpPr>
            <a:xfrm>
              <a:off x="4820613" y="2235301"/>
              <a:ext cx="804863" cy="371793"/>
              <a:chOff x="0" y="0"/>
              <a:chExt cx="1567180" cy="703022"/>
            </a:xfrm>
            <a:grpFill/>
          </p:grpSpPr>
          <p:sp>
            <p:nvSpPr>
              <p:cNvPr id="30" name="Cube 29"/>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lowchart: Magnetic Disk 30"/>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lowchart: Magnetic Disk 31"/>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lowchart: Magnetic Disk 32"/>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lowchart: Magnetic Disk 33"/>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lowchart: Magnetic Disk 34"/>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lowchart: Magnetic Disk 35"/>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lowchart: Magnetic Disk 36"/>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lowchart: Magnetic Disk 37"/>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 name="Group 9"/>
            <p:cNvGrpSpPr/>
            <p:nvPr/>
          </p:nvGrpSpPr>
          <p:grpSpPr>
            <a:xfrm>
              <a:off x="5755450" y="2730171"/>
              <a:ext cx="804863" cy="371793"/>
              <a:chOff x="0" y="0"/>
              <a:chExt cx="1567180" cy="703022"/>
            </a:xfrm>
            <a:grpFill/>
          </p:grpSpPr>
          <p:sp>
            <p:nvSpPr>
              <p:cNvPr id="21" name="Cube 20"/>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lowchart: Magnetic Disk 21"/>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lowchart: Magnetic Disk 22"/>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lowchart: Magnetic Disk 23"/>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lowchart: Magnetic Disk 24"/>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lowchart: Magnetic Disk 25"/>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lowchart: Magnetic Disk 26"/>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lowchart: Magnetic Disk 27"/>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lowchart: Magnetic Disk 28"/>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 name="Group 10"/>
            <p:cNvGrpSpPr/>
            <p:nvPr/>
          </p:nvGrpSpPr>
          <p:grpSpPr>
            <a:xfrm>
              <a:off x="5755450" y="2231569"/>
              <a:ext cx="804863" cy="371793"/>
              <a:chOff x="0" y="0"/>
              <a:chExt cx="1567180" cy="703022"/>
            </a:xfrm>
            <a:grpFill/>
          </p:grpSpPr>
          <p:sp>
            <p:nvSpPr>
              <p:cNvPr id="12" name="Cube 11"/>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lowchart: Magnetic Disk 12"/>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lowchart: Magnetic Disk 13"/>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lowchart: Magnetic Disk 14"/>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lowchart: Magnetic Disk 15"/>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lowchart: Magnetic Disk 16"/>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Flowchart: Magnetic Disk 17"/>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lowchart: Magnetic Disk 18"/>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lowchart: Magnetic Disk 19"/>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66" name="Group 65"/>
          <p:cNvGrpSpPr/>
          <p:nvPr/>
        </p:nvGrpSpPr>
        <p:grpSpPr>
          <a:xfrm>
            <a:off x="7558445" y="4198271"/>
            <a:ext cx="2291317" cy="866832"/>
            <a:chOff x="3645381" y="3772788"/>
            <a:chExt cx="2291317" cy="866832"/>
          </a:xfrm>
          <a:solidFill>
            <a:srgbClr val="FF0000"/>
          </a:solidFill>
        </p:grpSpPr>
        <p:grpSp>
          <p:nvGrpSpPr>
            <p:cNvPr id="67" name="Group 66"/>
            <p:cNvGrpSpPr/>
            <p:nvPr/>
          </p:nvGrpSpPr>
          <p:grpSpPr>
            <a:xfrm>
              <a:off x="3649237" y="4254439"/>
              <a:ext cx="459176" cy="371792"/>
              <a:chOff x="29351" y="0"/>
              <a:chExt cx="894303" cy="703448"/>
            </a:xfrm>
            <a:grpFill/>
          </p:grpSpPr>
          <p:sp>
            <p:nvSpPr>
              <p:cNvPr id="110" name="Cube 109"/>
              <p:cNvSpPr/>
              <p:nvPr/>
            </p:nvSpPr>
            <p:spPr>
              <a:xfrm>
                <a:off x="29351" y="50667"/>
                <a:ext cx="894303" cy="652781"/>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lowchart: Magnetic Disk 110"/>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lowchart: Magnetic Disk 111"/>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lowchart: Magnetic Disk 112"/>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lowchart: Magnetic Disk 113"/>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8" name="Group 67"/>
            <p:cNvGrpSpPr/>
            <p:nvPr/>
          </p:nvGrpSpPr>
          <p:grpSpPr>
            <a:xfrm>
              <a:off x="4223634" y="3772788"/>
              <a:ext cx="459176" cy="371792"/>
              <a:chOff x="29351" y="0"/>
              <a:chExt cx="894303" cy="703448"/>
            </a:xfrm>
            <a:grpFill/>
          </p:grpSpPr>
          <p:sp>
            <p:nvSpPr>
              <p:cNvPr id="105" name="Cube 104"/>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lowchart: Magnetic Disk 105"/>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lowchart: Magnetic Disk 106"/>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lowchart: Magnetic Disk 107"/>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lowchart: Magnetic Disk 108"/>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9" name="Group 68"/>
            <p:cNvGrpSpPr/>
            <p:nvPr/>
          </p:nvGrpSpPr>
          <p:grpSpPr>
            <a:xfrm>
              <a:off x="3645381" y="3773223"/>
              <a:ext cx="459176" cy="371792"/>
              <a:chOff x="29351" y="0"/>
              <a:chExt cx="894303" cy="703448"/>
            </a:xfrm>
            <a:grpFill/>
          </p:grpSpPr>
          <p:sp>
            <p:nvSpPr>
              <p:cNvPr id="100" name="Cube 99"/>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lowchart: Magnetic Disk 100"/>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lowchart: Magnetic Disk 101"/>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lowchart: Magnetic Disk 102"/>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lowchart: Magnetic Disk 103"/>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0" name="Group 69"/>
            <p:cNvGrpSpPr/>
            <p:nvPr/>
          </p:nvGrpSpPr>
          <p:grpSpPr>
            <a:xfrm>
              <a:off x="4849664" y="3772788"/>
              <a:ext cx="459176" cy="371792"/>
              <a:chOff x="29351" y="0"/>
              <a:chExt cx="894303" cy="703448"/>
            </a:xfrm>
            <a:grpFill/>
          </p:grpSpPr>
          <p:sp>
            <p:nvSpPr>
              <p:cNvPr id="95" name="Cube 94"/>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lowchart: Magnetic Disk 95"/>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lowchart: Magnetic Disk 96"/>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lowchart: Magnetic Disk 97"/>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lowchart: Magnetic Disk 98"/>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1" name="Group 70"/>
            <p:cNvGrpSpPr/>
            <p:nvPr/>
          </p:nvGrpSpPr>
          <p:grpSpPr>
            <a:xfrm>
              <a:off x="4226310" y="4266450"/>
              <a:ext cx="459176" cy="371792"/>
              <a:chOff x="29351" y="0"/>
              <a:chExt cx="894303" cy="703448"/>
            </a:xfrm>
            <a:grpFill/>
          </p:grpSpPr>
          <p:sp>
            <p:nvSpPr>
              <p:cNvPr id="90" name="Cube 89"/>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lowchart: Magnetic Disk 90"/>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lowchart: Magnetic Disk 91"/>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lowchart: Magnetic Disk 92"/>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lowchart: Magnetic Disk 93"/>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 name="Group 71"/>
            <p:cNvGrpSpPr/>
            <p:nvPr/>
          </p:nvGrpSpPr>
          <p:grpSpPr>
            <a:xfrm>
              <a:off x="4849664" y="4267828"/>
              <a:ext cx="459176" cy="371792"/>
              <a:chOff x="29351" y="0"/>
              <a:chExt cx="894303" cy="703448"/>
            </a:xfrm>
            <a:grpFill/>
          </p:grpSpPr>
          <p:sp>
            <p:nvSpPr>
              <p:cNvPr id="85" name="Cube 84"/>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lowchart: Magnetic Disk 85"/>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lowchart: Magnetic Disk 86"/>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lowchart: Magnetic Disk 87"/>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lowchart: Magnetic Disk 88"/>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3" name="Group 72"/>
            <p:cNvGrpSpPr/>
            <p:nvPr/>
          </p:nvGrpSpPr>
          <p:grpSpPr>
            <a:xfrm>
              <a:off x="5475247" y="4254439"/>
              <a:ext cx="459176" cy="371792"/>
              <a:chOff x="29351" y="0"/>
              <a:chExt cx="894303" cy="703448"/>
            </a:xfrm>
            <a:grpFill/>
          </p:grpSpPr>
          <p:sp>
            <p:nvSpPr>
              <p:cNvPr id="80" name="Cube 79"/>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lowchart: Magnetic Disk 80"/>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lowchart: Magnetic Disk 81"/>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lowchart: Magnetic Disk 82"/>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lowchart: Magnetic Disk 83"/>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4" name="Group 73"/>
            <p:cNvGrpSpPr/>
            <p:nvPr/>
          </p:nvGrpSpPr>
          <p:grpSpPr>
            <a:xfrm>
              <a:off x="5477522" y="3778332"/>
              <a:ext cx="459176" cy="371792"/>
              <a:chOff x="29351" y="0"/>
              <a:chExt cx="894303" cy="703448"/>
            </a:xfrm>
            <a:grpFill/>
          </p:grpSpPr>
          <p:sp>
            <p:nvSpPr>
              <p:cNvPr id="75" name="Cube 74"/>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lowchart: Magnetic Disk 75"/>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lowchart: Magnetic Disk 76"/>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lowchart: Magnetic Disk 77"/>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lowchart: Magnetic Disk 78"/>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val="286320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3296" y="1846398"/>
            <a:ext cx="5780904" cy="1348061"/>
          </a:xfrm>
          <a:prstGeom prst="rect">
            <a:avLst/>
          </a:prstGeom>
        </p:spPr>
        <p:txBody>
          <a:bodyPr wrap="square" tIns="46800">
            <a:spAutoFit/>
          </a:bodyPr>
          <a:lstStyle/>
          <a:p>
            <a:pPr fontAlgn="base">
              <a:spcBef>
                <a:spcPct val="20000"/>
              </a:spcBef>
              <a:spcAft>
                <a:spcPct val="0"/>
              </a:spcAft>
            </a:pPr>
            <a:r>
              <a:rPr lang="en-GB" sz="2400" dirty="0">
                <a:solidFill>
                  <a:srgbClr val="505759"/>
                </a:solidFill>
                <a:latin typeface="Roboto" panose="02000000000000000000" pitchFamily="2" charset="0"/>
                <a:ea typeface="Roboto" panose="02000000000000000000" pitchFamily="2" charset="0"/>
              </a:rPr>
              <a:t>To make a table, use:</a:t>
            </a:r>
          </a:p>
          <a:p>
            <a:pPr marL="457200" indent="-457200" fontAlgn="base">
              <a:lnSpc>
                <a:spcPct val="100000"/>
              </a:lnSpc>
              <a:spcBef>
                <a:spcPct val="20000"/>
              </a:spcBef>
              <a:spcAft>
                <a:spcPct val="0"/>
              </a:spcAft>
              <a:buFont typeface="Arial" panose="020B0604020202020204" pitchFamily="34" charset="0"/>
              <a:buChar char="•"/>
            </a:pPr>
            <a:r>
              <a:rPr lang="en-GB" sz="2400" dirty="0">
                <a:solidFill>
                  <a:srgbClr val="505759"/>
                </a:solidFill>
                <a:latin typeface="Roboto" panose="02000000000000000000" pitchFamily="2" charset="0"/>
                <a:ea typeface="Roboto" panose="02000000000000000000" pitchFamily="2" charset="0"/>
              </a:rPr>
              <a:t>2 x rectangular </a:t>
            </a:r>
            <a:r>
              <a:rPr lang="en-GB" sz="2400" dirty="0" smtClean="0">
                <a:solidFill>
                  <a:srgbClr val="505759"/>
                </a:solidFill>
                <a:latin typeface="Roboto" panose="02000000000000000000" pitchFamily="2" charset="0"/>
                <a:ea typeface="Roboto" panose="02000000000000000000" pitchFamily="2" charset="0"/>
              </a:rPr>
              <a:t>Lego </a:t>
            </a:r>
            <a:r>
              <a:rPr lang="en-GB" sz="2400" dirty="0">
                <a:solidFill>
                  <a:srgbClr val="505759"/>
                </a:solidFill>
                <a:latin typeface="Roboto" panose="02000000000000000000" pitchFamily="2" charset="0"/>
                <a:ea typeface="Roboto" panose="02000000000000000000" pitchFamily="2" charset="0"/>
              </a:rPr>
              <a:t>bricks</a:t>
            </a:r>
          </a:p>
          <a:p>
            <a:pPr marL="457200" indent="-457200" fontAlgn="base">
              <a:lnSpc>
                <a:spcPct val="100000"/>
              </a:lnSpc>
              <a:spcBef>
                <a:spcPct val="20000"/>
              </a:spcBef>
              <a:spcAft>
                <a:spcPct val="0"/>
              </a:spcAft>
              <a:buFont typeface="Arial" panose="020B0604020202020204" pitchFamily="34" charset="0"/>
              <a:buChar char="•"/>
            </a:pPr>
            <a:r>
              <a:rPr lang="en-GB" sz="2400" dirty="0">
                <a:solidFill>
                  <a:srgbClr val="505759"/>
                </a:solidFill>
                <a:latin typeface="Roboto" panose="02000000000000000000" pitchFamily="2" charset="0"/>
                <a:ea typeface="Roboto" panose="02000000000000000000" pitchFamily="2" charset="0"/>
              </a:rPr>
              <a:t>2 x square </a:t>
            </a:r>
            <a:r>
              <a:rPr lang="en-GB" sz="2400" dirty="0" smtClean="0">
                <a:solidFill>
                  <a:srgbClr val="505759"/>
                </a:solidFill>
                <a:latin typeface="Roboto" panose="02000000000000000000" pitchFamily="2" charset="0"/>
                <a:ea typeface="Roboto" panose="02000000000000000000" pitchFamily="2" charset="0"/>
              </a:rPr>
              <a:t>Lego</a:t>
            </a:r>
            <a:r>
              <a:rPr lang="en-GB" sz="2400" baseline="30000" dirty="0" smtClean="0">
                <a:solidFill>
                  <a:srgbClr val="505759"/>
                </a:solidFill>
                <a:latin typeface="Roboto" panose="02000000000000000000" pitchFamily="2" charset="0"/>
                <a:ea typeface="Roboto" panose="02000000000000000000" pitchFamily="2" charset="0"/>
              </a:rPr>
              <a:t> </a:t>
            </a:r>
            <a:r>
              <a:rPr lang="en-GB" sz="2400" dirty="0">
                <a:solidFill>
                  <a:srgbClr val="505759"/>
                </a:solidFill>
                <a:latin typeface="Roboto" panose="02000000000000000000" pitchFamily="2" charset="0"/>
                <a:ea typeface="Roboto" panose="02000000000000000000" pitchFamily="2" charset="0"/>
              </a:rPr>
              <a:t>bricks</a:t>
            </a:r>
          </a:p>
        </p:txBody>
      </p:sp>
      <p:sp>
        <p:nvSpPr>
          <p:cNvPr id="7" name="Rectangle 6"/>
          <p:cNvSpPr/>
          <p:nvPr/>
        </p:nvSpPr>
        <p:spPr>
          <a:xfrm>
            <a:off x="6463228" y="1835988"/>
            <a:ext cx="6096000" cy="1865126"/>
          </a:xfrm>
          <a:prstGeom prst="rect">
            <a:avLst/>
          </a:prstGeom>
        </p:spPr>
        <p:txBody>
          <a:bodyPr>
            <a:spAutoFit/>
          </a:bodyPr>
          <a:lstStyle/>
          <a:p>
            <a:pPr fontAlgn="base">
              <a:spcBef>
                <a:spcPct val="20000"/>
              </a:spcBef>
              <a:spcAft>
                <a:spcPct val="0"/>
              </a:spcAft>
            </a:pPr>
            <a:r>
              <a:rPr lang="en-GB" sz="2400" dirty="0">
                <a:solidFill>
                  <a:srgbClr val="505759"/>
                </a:solidFill>
                <a:latin typeface="Roboto" panose="02000000000000000000" pitchFamily="2" charset="0"/>
                <a:ea typeface="Roboto" panose="02000000000000000000" pitchFamily="2" charset="0"/>
              </a:rPr>
              <a:t>To make a chair, use:</a:t>
            </a:r>
          </a:p>
          <a:p>
            <a:pPr marL="457200" indent="-457200" fontAlgn="base">
              <a:lnSpc>
                <a:spcPct val="100000"/>
              </a:lnSpc>
              <a:spcBef>
                <a:spcPct val="20000"/>
              </a:spcBef>
              <a:spcAft>
                <a:spcPct val="0"/>
              </a:spcAft>
              <a:buFont typeface="Arial" panose="020B0604020202020204" pitchFamily="34" charset="0"/>
              <a:buChar char="•"/>
            </a:pPr>
            <a:r>
              <a:rPr lang="en-GB" sz="2400" dirty="0">
                <a:solidFill>
                  <a:srgbClr val="505759"/>
                </a:solidFill>
                <a:latin typeface="Roboto" panose="02000000000000000000" pitchFamily="2" charset="0"/>
                <a:ea typeface="Roboto" panose="02000000000000000000" pitchFamily="2" charset="0"/>
              </a:rPr>
              <a:t>1 x rectangular </a:t>
            </a:r>
            <a:r>
              <a:rPr lang="en-GB" sz="2400" dirty="0" smtClean="0">
                <a:solidFill>
                  <a:srgbClr val="505759"/>
                </a:solidFill>
                <a:latin typeface="Roboto" panose="02000000000000000000" pitchFamily="2" charset="0"/>
                <a:ea typeface="Roboto" panose="02000000000000000000" pitchFamily="2" charset="0"/>
              </a:rPr>
              <a:t>Lego </a:t>
            </a:r>
            <a:r>
              <a:rPr lang="en-GB" sz="2400" dirty="0">
                <a:solidFill>
                  <a:srgbClr val="505759"/>
                </a:solidFill>
                <a:latin typeface="Roboto" panose="02000000000000000000" pitchFamily="2" charset="0"/>
                <a:ea typeface="Roboto" panose="02000000000000000000" pitchFamily="2" charset="0"/>
              </a:rPr>
              <a:t>brick</a:t>
            </a:r>
          </a:p>
          <a:p>
            <a:pPr marL="457200" indent="-457200" fontAlgn="base">
              <a:lnSpc>
                <a:spcPct val="100000"/>
              </a:lnSpc>
              <a:spcBef>
                <a:spcPct val="20000"/>
              </a:spcBef>
              <a:spcAft>
                <a:spcPct val="0"/>
              </a:spcAft>
              <a:buFont typeface="Arial" panose="020B0604020202020204" pitchFamily="34" charset="0"/>
              <a:buChar char="•"/>
            </a:pPr>
            <a:r>
              <a:rPr lang="en-GB" sz="2400" dirty="0">
                <a:solidFill>
                  <a:srgbClr val="505759"/>
                </a:solidFill>
                <a:latin typeface="Roboto" panose="02000000000000000000" pitchFamily="2" charset="0"/>
                <a:ea typeface="Roboto" panose="02000000000000000000" pitchFamily="2" charset="0"/>
              </a:rPr>
              <a:t>2 x square </a:t>
            </a:r>
            <a:r>
              <a:rPr lang="en-GB" sz="2400" dirty="0" smtClean="0">
                <a:solidFill>
                  <a:srgbClr val="505759"/>
                </a:solidFill>
                <a:latin typeface="Roboto" panose="02000000000000000000" pitchFamily="2" charset="0"/>
                <a:ea typeface="Roboto" panose="02000000000000000000" pitchFamily="2" charset="0"/>
              </a:rPr>
              <a:t>Lego</a:t>
            </a:r>
            <a:r>
              <a:rPr lang="en-GB" sz="2400" baseline="30000" dirty="0" smtClean="0">
                <a:solidFill>
                  <a:srgbClr val="505759"/>
                </a:solidFill>
                <a:latin typeface="Roboto" panose="02000000000000000000" pitchFamily="2" charset="0"/>
                <a:ea typeface="Roboto" panose="02000000000000000000" pitchFamily="2" charset="0"/>
              </a:rPr>
              <a:t> </a:t>
            </a:r>
            <a:r>
              <a:rPr lang="en-GB" sz="2400" dirty="0">
                <a:solidFill>
                  <a:srgbClr val="505759"/>
                </a:solidFill>
                <a:latin typeface="Roboto" panose="02000000000000000000" pitchFamily="2" charset="0"/>
                <a:ea typeface="Roboto" panose="02000000000000000000" pitchFamily="2" charset="0"/>
              </a:rPr>
              <a:t>bricks</a:t>
            </a:r>
          </a:p>
          <a:p>
            <a:pPr fontAlgn="base">
              <a:spcBef>
                <a:spcPct val="20000"/>
              </a:spcBef>
              <a:spcAft>
                <a:spcPct val="0"/>
              </a:spcAft>
            </a:pPr>
            <a:endParaRPr lang="en-GB" sz="2800" dirty="0">
              <a:solidFill>
                <a:srgbClr val="505759"/>
              </a:solidFill>
              <a:latin typeface="Roboto" panose="02000000000000000000" pitchFamily="2" charset="0"/>
              <a:ea typeface="Roboto" panose="02000000000000000000" pitchFamily="2" charset="0"/>
            </a:endParaRPr>
          </a:p>
        </p:txBody>
      </p:sp>
      <p:grpSp>
        <p:nvGrpSpPr>
          <p:cNvPr id="8" name="Group 7"/>
          <p:cNvGrpSpPr/>
          <p:nvPr/>
        </p:nvGrpSpPr>
        <p:grpSpPr>
          <a:xfrm>
            <a:off x="1346737" y="3621105"/>
            <a:ext cx="1653035" cy="1522726"/>
            <a:chOff x="4164791" y="1797919"/>
            <a:chExt cx="1772822" cy="1633070"/>
          </a:xfrm>
          <a:solidFill>
            <a:srgbClr val="0070C0"/>
          </a:solidFill>
        </p:grpSpPr>
        <p:grpSp>
          <p:nvGrpSpPr>
            <p:cNvPr id="9" name="Group 8"/>
            <p:cNvGrpSpPr/>
            <p:nvPr/>
          </p:nvGrpSpPr>
          <p:grpSpPr>
            <a:xfrm>
              <a:off x="4607141" y="2293975"/>
              <a:ext cx="894080" cy="1137014"/>
              <a:chOff x="7196794" y="2275143"/>
              <a:chExt cx="894080" cy="1137014"/>
            </a:xfrm>
            <a:grpFill/>
          </p:grpSpPr>
          <p:grpSp>
            <p:nvGrpSpPr>
              <p:cNvPr id="31" name="Group 30"/>
              <p:cNvGrpSpPr/>
              <p:nvPr/>
            </p:nvGrpSpPr>
            <p:grpSpPr>
              <a:xfrm>
                <a:off x="7196794" y="2709212"/>
                <a:ext cx="894080" cy="702945"/>
                <a:chOff x="29351" y="0"/>
                <a:chExt cx="894303" cy="703448"/>
              </a:xfrm>
              <a:grpFill/>
            </p:grpSpPr>
            <p:sp>
              <p:nvSpPr>
                <p:cNvPr id="38" name="Cube 37"/>
                <p:cNvSpPr/>
                <p:nvPr/>
              </p:nvSpPr>
              <p:spPr>
                <a:xfrm>
                  <a:off x="29351" y="50668"/>
                  <a:ext cx="894303" cy="652780"/>
                </a:xfrm>
                <a:prstGeom prst="cube">
                  <a:avLst>
                    <a:gd name="adj" fmla="val 31927"/>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Flowchart: Magnetic Disk 38"/>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lowchart: Magnetic Disk 39"/>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Flowchart: Magnetic Disk 40"/>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Flowchart: Magnetic Disk 41"/>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2" name="Group 31"/>
              <p:cNvGrpSpPr/>
              <p:nvPr/>
            </p:nvGrpSpPr>
            <p:grpSpPr>
              <a:xfrm>
                <a:off x="7196794" y="2275143"/>
                <a:ext cx="894080" cy="702945"/>
                <a:chOff x="29351" y="0"/>
                <a:chExt cx="894303" cy="703448"/>
              </a:xfrm>
              <a:grpFill/>
            </p:grpSpPr>
            <p:sp>
              <p:nvSpPr>
                <p:cNvPr id="33" name="Cube 32"/>
                <p:cNvSpPr/>
                <p:nvPr/>
              </p:nvSpPr>
              <p:spPr>
                <a:xfrm>
                  <a:off x="29351" y="50668"/>
                  <a:ext cx="894303" cy="652780"/>
                </a:xfrm>
                <a:prstGeom prst="cube">
                  <a:avLst>
                    <a:gd name="adj" fmla="val 31927"/>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lowchart: Magnetic Disk 33"/>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lowchart: Magnetic Disk 34"/>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lowchart: Magnetic Disk 35"/>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lowchart: Magnetic Disk 36"/>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0" name="Group 9"/>
            <p:cNvGrpSpPr/>
            <p:nvPr/>
          </p:nvGrpSpPr>
          <p:grpSpPr>
            <a:xfrm>
              <a:off x="4164791" y="1797919"/>
              <a:ext cx="1772822" cy="916106"/>
              <a:chOff x="4164791" y="1797919"/>
              <a:chExt cx="1772822" cy="916106"/>
            </a:xfrm>
            <a:grpFill/>
          </p:grpSpPr>
          <p:grpSp>
            <p:nvGrpSpPr>
              <p:cNvPr id="11" name="Group 10"/>
              <p:cNvGrpSpPr/>
              <p:nvPr/>
            </p:nvGrpSpPr>
            <p:grpSpPr>
              <a:xfrm>
                <a:off x="4370433" y="1797919"/>
                <a:ext cx="1567180" cy="702946"/>
                <a:chOff x="0" y="0"/>
                <a:chExt cx="1567180" cy="703022"/>
              </a:xfrm>
              <a:grpFill/>
            </p:grpSpPr>
            <p:sp>
              <p:nvSpPr>
                <p:cNvPr id="22" name="Cube 21"/>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lowchart: Magnetic Disk 22"/>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lowchart: Magnetic Disk 23"/>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lowchart: Magnetic Disk 24"/>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lowchart: Magnetic Disk 25"/>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lowchart: Magnetic Disk 26"/>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lowchart: Magnetic Disk 27"/>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lowchart: Magnetic Disk 28"/>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lowchart: Magnetic Disk 29"/>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 name="Group 11"/>
              <p:cNvGrpSpPr/>
              <p:nvPr/>
            </p:nvGrpSpPr>
            <p:grpSpPr>
              <a:xfrm>
                <a:off x="4164791" y="2027554"/>
                <a:ext cx="1567180" cy="686471"/>
                <a:chOff x="0" y="0"/>
                <a:chExt cx="1567180" cy="686545"/>
              </a:xfrm>
              <a:grpFill/>
            </p:grpSpPr>
            <p:sp>
              <p:nvSpPr>
                <p:cNvPr id="13" name="Cube 12"/>
                <p:cNvSpPr/>
                <p:nvPr/>
              </p:nvSpPr>
              <p:spPr>
                <a:xfrm>
                  <a:off x="0" y="33765"/>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lowchart: Magnetic Disk 13"/>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lowchart: Magnetic Disk 14"/>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lowchart: Magnetic Disk 15"/>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lowchart: Magnetic Disk 16"/>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Flowchart: Magnetic Disk 17"/>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lowchart: Magnetic Disk 18"/>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lowchart: Magnetic Disk 19"/>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lowchart: Magnetic Disk 20"/>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grpSp>
        <p:nvGrpSpPr>
          <p:cNvPr id="43" name="Group 42"/>
          <p:cNvGrpSpPr/>
          <p:nvPr/>
        </p:nvGrpSpPr>
        <p:grpSpPr>
          <a:xfrm>
            <a:off x="9780997" y="3526787"/>
            <a:ext cx="1572802" cy="1617044"/>
            <a:chOff x="963265" y="3778219"/>
            <a:chExt cx="1572802" cy="1617044"/>
          </a:xfrm>
          <a:solidFill>
            <a:srgbClr val="FF0000"/>
          </a:solidFill>
        </p:grpSpPr>
        <p:grpSp>
          <p:nvGrpSpPr>
            <p:cNvPr id="44" name="Group 43"/>
            <p:cNvGrpSpPr/>
            <p:nvPr/>
          </p:nvGrpSpPr>
          <p:grpSpPr>
            <a:xfrm>
              <a:off x="1292425" y="4692318"/>
              <a:ext cx="894080" cy="702945"/>
              <a:chOff x="29351" y="0"/>
              <a:chExt cx="894303" cy="703448"/>
            </a:xfrm>
            <a:grpFill/>
          </p:grpSpPr>
          <p:sp>
            <p:nvSpPr>
              <p:cNvPr id="61" name="Cube 60"/>
              <p:cNvSpPr/>
              <p:nvPr/>
            </p:nvSpPr>
            <p:spPr>
              <a:xfrm>
                <a:off x="2935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lowchart: Magnetic Disk 61"/>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lowchart: Magnetic Disk 62"/>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Flowchart: Magnetic Disk 63"/>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lowchart: Magnetic Disk 64"/>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 name="Group 44"/>
            <p:cNvGrpSpPr/>
            <p:nvPr/>
          </p:nvGrpSpPr>
          <p:grpSpPr>
            <a:xfrm>
              <a:off x="963265" y="4238232"/>
              <a:ext cx="1567180" cy="702946"/>
              <a:chOff x="0" y="0"/>
              <a:chExt cx="1567180" cy="703022"/>
            </a:xfrm>
            <a:grpFill/>
          </p:grpSpPr>
          <p:sp>
            <p:nvSpPr>
              <p:cNvPr id="52" name="Cube 51"/>
              <p:cNvSpPr/>
              <p:nvPr/>
            </p:nvSpPr>
            <p:spPr>
              <a:xfrm>
                <a:off x="0" y="50242"/>
                <a:ext cx="1567180" cy="652780"/>
              </a:xfrm>
              <a:prstGeom prst="cube">
                <a:avLst>
                  <a:gd name="adj" fmla="val 3192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Flowchart: Magnetic Disk 52"/>
              <p:cNvSpPr/>
              <p:nvPr/>
            </p:nvSpPr>
            <p:spPr>
              <a:xfrm>
                <a:off x="246184" y="0"/>
                <a:ext cx="241160" cy="130628"/>
              </a:xfrm>
              <a:prstGeom prst="flowChartMagneticDisk">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lowchart: Magnetic Disk 53"/>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lowchart: Magnetic Disk 54"/>
              <p:cNvSpPr/>
              <p:nvPr/>
            </p:nvSpPr>
            <p:spPr>
              <a:xfrm>
                <a:off x="572756" y="0"/>
                <a:ext cx="241160" cy="130628"/>
              </a:xfrm>
              <a:prstGeom prst="flowChartMagneticDisk">
                <a:avLst/>
              </a:prstGeom>
              <a:solidFill>
                <a:srgbClr val="0070C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lowchart: Magnetic Disk 55"/>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Flowchart: Magnetic Disk 56"/>
              <p:cNvSpPr/>
              <p:nvPr/>
            </p:nvSpPr>
            <p:spPr>
              <a:xfrm>
                <a:off x="150725" y="80387"/>
                <a:ext cx="241160" cy="130628"/>
              </a:xfrm>
              <a:prstGeom prst="flowChartMagneticDisk">
                <a:avLst/>
              </a:prstGeom>
              <a:solidFill>
                <a:srgbClr val="0070C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lowchart: Magnetic Disk 57"/>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lowchart: Magnetic Disk 58"/>
              <p:cNvSpPr/>
              <p:nvPr/>
            </p:nvSpPr>
            <p:spPr>
              <a:xfrm>
                <a:off x="477296" y="85411"/>
                <a:ext cx="240665" cy="130175"/>
              </a:xfrm>
              <a:prstGeom prst="flowChartMagneticDisk">
                <a:avLst/>
              </a:prstGeom>
              <a:solidFill>
                <a:srgbClr val="0070C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lowchart: Magnetic Disk 59"/>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6" name="Group 45"/>
            <p:cNvGrpSpPr/>
            <p:nvPr/>
          </p:nvGrpSpPr>
          <p:grpSpPr>
            <a:xfrm>
              <a:off x="1641987" y="3778219"/>
              <a:ext cx="894080" cy="702945"/>
              <a:chOff x="45831" y="0"/>
              <a:chExt cx="894303" cy="703448"/>
            </a:xfrm>
            <a:grpFill/>
          </p:grpSpPr>
          <p:sp>
            <p:nvSpPr>
              <p:cNvPr id="47" name="Cube 46"/>
              <p:cNvSpPr/>
              <p:nvPr/>
            </p:nvSpPr>
            <p:spPr>
              <a:xfrm>
                <a:off x="45831" y="50668"/>
                <a:ext cx="894303" cy="652780"/>
              </a:xfrm>
              <a:prstGeom prst="cube">
                <a:avLst>
                  <a:gd name="adj" fmla="val 3192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Flowchart: Magnetic Disk 47"/>
              <p:cNvSpPr/>
              <p:nvPr/>
            </p:nvSpPr>
            <p:spPr>
              <a:xfrm>
                <a:off x="246184"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Flowchart: Magnetic Disk 48"/>
              <p:cNvSpPr/>
              <p:nvPr/>
            </p:nvSpPr>
            <p:spPr>
              <a:xfrm>
                <a:off x="572756" y="0"/>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Flowchart: Magnetic Disk 49"/>
              <p:cNvSpPr/>
              <p:nvPr/>
            </p:nvSpPr>
            <p:spPr>
              <a:xfrm>
                <a:off x="150725" y="80387"/>
                <a:ext cx="241160" cy="130628"/>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Flowchart: Magnetic Disk 50"/>
              <p:cNvSpPr/>
              <p:nvPr/>
            </p:nvSpPr>
            <p:spPr>
              <a:xfrm>
                <a:off x="477296" y="85411"/>
                <a:ext cx="240665" cy="130175"/>
              </a:xfrm>
              <a:prstGeom prst="flowChartMagneticDisk">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66" name="Title 1"/>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Modelling</a:t>
            </a:r>
            <a:endParaRPr lang="en-GB" dirty="0">
              <a:solidFill>
                <a:srgbClr val="93328E"/>
              </a:solidFill>
              <a:latin typeface="Roboto Medium" panose="02000000000000000000" pitchFamily="2" charset="0"/>
              <a:ea typeface="Roboto Medium" panose="02000000000000000000" pitchFamily="2" charset="0"/>
            </a:endParaRPr>
          </a:p>
        </p:txBody>
      </p:sp>
      <p:sp>
        <p:nvSpPr>
          <p:cNvPr id="2" name="Rectangle 1"/>
          <p:cNvSpPr/>
          <p:nvPr/>
        </p:nvSpPr>
        <p:spPr>
          <a:xfrm>
            <a:off x="3048874" y="3986800"/>
            <a:ext cx="6493475" cy="830997"/>
          </a:xfrm>
          <a:prstGeom prst="rect">
            <a:avLst/>
          </a:prstGeom>
        </p:spPr>
        <p:txBody>
          <a:bodyPr wrap="square">
            <a:spAutoFit/>
          </a:bodyPr>
          <a:lstStyle/>
          <a:p>
            <a:pPr algn="ctr"/>
            <a:r>
              <a:rPr lang="en-GB" sz="2400" dirty="0">
                <a:solidFill>
                  <a:srgbClr val="505759"/>
                </a:solidFill>
                <a:latin typeface="Roboto" panose="02000000000000000000" pitchFamily="2" charset="0"/>
                <a:ea typeface="Roboto" panose="02000000000000000000" pitchFamily="2" charset="0"/>
              </a:rPr>
              <a:t>Q1: How many tables and chairs can you make?</a:t>
            </a:r>
          </a:p>
        </p:txBody>
      </p:sp>
    </p:spTree>
    <p:extLst>
      <p:ext uri="{BB962C8B-B14F-4D97-AF65-F5344CB8AC3E}">
        <p14:creationId xmlns:p14="http://schemas.microsoft.com/office/powerpoint/2010/main" val="988333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0200504" cy="4351338"/>
          </a:xfrm>
        </p:spPr>
        <p:txBody>
          <a:bodyPr lIns="0">
            <a:normAutofit/>
          </a:bodyPr>
          <a:lstStyle/>
          <a:p>
            <a:pPr marL="0" indent="0">
              <a:buNone/>
            </a:pPr>
            <a:r>
              <a:rPr lang="en-GB" dirty="0" smtClean="0">
                <a:solidFill>
                  <a:srgbClr val="505759"/>
                </a:solidFill>
                <a:latin typeface="Roboto" panose="02000000000000000000" pitchFamily="2" charset="0"/>
                <a:ea typeface="Roboto" panose="02000000000000000000" pitchFamily="2" charset="0"/>
              </a:rPr>
              <a:t>Q2</a:t>
            </a:r>
            <a:r>
              <a:rPr lang="en-GB" dirty="0">
                <a:solidFill>
                  <a:srgbClr val="505759"/>
                </a:solidFill>
                <a:latin typeface="Roboto" panose="02000000000000000000" pitchFamily="2" charset="0"/>
                <a:ea typeface="Roboto" panose="02000000000000000000" pitchFamily="2" charset="0"/>
              </a:rPr>
              <a:t>: </a:t>
            </a:r>
            <a:r>
              <a:rPr lang="en-GB" dirty="0" smtClean="0">
                <a:solidFill>
                  <a:srgbClr val="505759"/>
                </a:solidFill>
                <a:latin typeface="Roboto" panose="02000000000000000000" pitchFamily="2" charset="0"/>
                <a:ea typeface="Roboto" panose="02000000000000000000" pitchFamily="2" charset="0"/>
              </a:rPr>
              <a:t>How </a:t>
            </a:r>
            <a:r>
              <a:rPr lang="en-GB" dirty="0">
                <a:solidFill>
                  <a:srgbClr val="505759"/>
                </a:solidFill>
                <a:latin typeface="Roboto" panose="02000000000000000000" pitchFamily="2" charset="0"/>
                <a:ea typeface="Roboto" panose="02000000000000000000" pitchFamily="2" charset="0"/>
              </a:rPr>
              <a:t>much will it cost to produce the tables and chairs that you have just made</a:t>
            </a:r>
            <a:r>
              <a:rPr lang="en-GB" dirty="0" smtClean="0">
                <a:solidFill>
                  <a:srgbClr val="505759"/>
                </a:solidFill>
                <a:latin typeface="Roboto" panose="02000000000000000000" pitchFamily="2" charset="0"/>
                <a:ea typeface="Roboto" panose="02000000000000000000" pitchFamily="2" charset="0"/>
              </a:rPr>
              <a:t>?</a:t>
            </a:r>
          </a:p>
          <a:p>
            <a:pPr marL="0" indent="0">
              <a:buNone/>
            </a:pPr>
            <a:endParaRPr lang="en-GB" b="1" dirty="0" smtClean="0">
              <a:solidFill>
                <a:srgbClr val="505759"/>
              </a:solidFill>
              <a:latin typeface="Roboto" panose="02000000000000000000" pitchFamily="2" charset="0"/>
              <a:ea typeface="Roboto" panose="02000000000000000000" pitchFamily="2" charset="0"/>
            </a:endParaRPr>
          </a:p>
          <a:p>
            <a:r>
              <a:rPr lang="en-GB" dirty="0">
                <a:solidFill>
                  <a:srgbClr val="505759"/>
                </a:solidFill>
                <a:latin typeface="Roboto" panose="02000000000000000000" pitchFamily="2" charset="0"/>
                <a:ea typeface="Roboto" panose="02000000000000000000" pitchFamily="2" charset="0"/>
              </a:rPr>
              <a:t>A square brick costs £3.00</a:t>
            </a:r>
          </a:p>
          <a:p>
            <a:r>
              <a:rPr lang="en-GB" dirty="0">
                <a:solidFill>
                  <a:srgbClr val="505759"/>
                </a:solidFill>
                <a:latin typeface="Roboto" panose="02000000000000000000" pitchFamily="2" charset="0"/>
                <a:ea typeface="Roboto" panose="02000000000000000000" pitchFamily="2" charset="0"/>
              </a:rPr>
              <a:t>A rectangular brick costs £5.00</a:t>
            </a:r>
          </a:p>
          <a:p>
            <a:pPr marL="0" indent="0">
              <a:buNone/>
            </a:pPr>
            <a:endParaRPr lang="en-GB" b="1" dirty="0" smtClean="0">
              <a:solidFill>
                <a:srgbClr val="505759"/>
              </a:solidFill>
              <a:latin typeface="Roboto" panose="02000000000000000000" pitchFamily="2" charset="0"/>
              <a:ea typeface="Roboto" panose="02000000000000000000" pitchFamily="2" charset="0"/>
            </a:endParaRPr>
          </a:p>
          <a:p>
            <a:pPr marL="0" lvl="0" indent="0" fontAlgn="base">
              <a:lnSpc>
                <a:spcPct val="100000"/>
              </a:lnSpc>
              <a:spcBef>
                <a:spcPct val="20000"/>
              </a:spcBef>
              <a:spcAft>
                <a:spcPct val="0"/>
              </a:spcAft>
              <a:buNone/>
            </a:pPr>
            <a:endParaRPr lang="en-GB" sz="2400" dirty="0">
              <a:solidFill>
                <a:srgbClr val="505759"/>
              </a:solidFill>
              <a:latin typeface="Roboto" panose="02000000000000000000" pitchFamily="2" charset="0"/>
              <a:ea typeface="Roboto" panose="02000000000000000000" pitchFamily="2" charset="0"/>
            </a:endParaRPr>
          </a:p>
          <a:p>
            <a:pPr marL="0" indent="0">
              <a:buNone/>
            </a:pPr>
            <a:endParaRPr lang="en-GB" b="1" dirty="0">
              <a:solidFill>
                <a:srgbClr val="505759"/>
              </a:solidFill>
              <a:latin typeface="Roboto" panose="02000000000000000000" pitchFamily="2" charset="0"/>
              <a:ea typeface="Roboto" panose="02000000000000000000" pitchFamily="2" charset="0"/>
            </a:endParaRPr>
          </a:p>
          <a:p>
            <a:pPr marL="0" indent="0">
              <a:buNone/>
            </a:pPr>
            <a:endParaRPr lang="en-GB" b="1"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Roboto" panose="02000000000000000000" pitchFamily="2" charset="0"/>
              <a:ea typeface="Roboto" panose="02000000000000000000" pitchFamily="2" charset="0"/>
            </a:endParaRPr>
          </a:p>
        </p:txBody>
      </p:sp>
      <p:sp>
        <p:nvSpPr>
          <p:cNvPr id="5"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solidFill>
                  <a:srgbClr val="93328E"/>
                </a:solidFill>
                <a:latin typeface="Roboto Medium" panose="02000000000000000000" pitchFamily="2" charset="0"/>
                <a:ea typeface="Roboto Medium" panose="02000000000000000000" pitchFamily="2" charset="0"/>
              </a:rPr>
              <a:t>Modelling</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77611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0200504" cy="4351338"/>
          </a:xfrm>
        </p:spPr>
        <p:txBody>
          <a:bodyPr lIns="0">
            <a:normAutofit/>
          </a:bodyPr>
          <a:lstStyle/>
          <a:p>
            <a:pPr marL="0" indent="0">
              <a:buNone/>
            </a:pPr>
            <a:r>
              <a:rPr lang="en-GB" sz="2400" dirty="0">
                <a:solidFill>
                  <a:srgbClr val="505759"/>
                </a:solidFill>
                <a:latin typeface="Roboto" panose="02000000000000000000" pitchFamily="2" charset="0"/>
                <a:ea typeface="Roboto" panose="02000000000000000000" pitchFamily="2" charset="0"/>
              </a:rPr>
              <a:t>Q3: </a:t>
            </a:r>
            <a:r>
              <a:rPr lang="en-GB" sz="2400" dirty="0" smtClean="0">
                <a:solidFill>
                  <a:srgbClr val="505759"/>
                </a:solidFill>
                <a:latin typeface="Roboto" panose="02000000000000000000" pitchFamily="2" charset="0"/>
                <a:ea typeface="Roboto" panose="02000000000000000000" pitchFamily="2" charset="0"/>
              </a:rPr>
              <a:t>How much will each combination sell for?</a:t>
            </a:r>
            <a:endParaRPr lang="en-GB" sz="2400" dirty="0">
              <a:solidFill>
                <a:srgbClr val="505759"/>
              </a:solidFill>
              <a:latin typeface="Roboto" panose="02000000000000000000" pitchFamily="2" charset="0"/>
              <a:ea typeface="Roboto" panose="02000000000000000000" pitchFamily="2" charset="0"/>
            </a:endParaRPr>
          </a:p>
          <a:p>
            <a:endParaRPr lang="en-GB" sz="2400" dirty="0">
              <a:solidFill>
                <a:srgbClr val="505759"/>
              </a:solidFill>
              <a:latin typeface="Roboto" panose="02000000000000000000" pitchFamily="2" charset="0"/>
              <a:ea typeface="Roboto" panose="02000000000000000000" pitchFamily="2" charset="0"/>
            </a:endParaRPr>
          </a:p>
          <a:p>
            <a:r>
              <a:rPr lang="en-GB" sz="2400" b="1" dirty="0">
                <a:solidFill>
                  <a:srgbClr val="505759"/>
                </a:solidFill>
                <a:latin typeface="Roboto" panose="02000000000000000000" pitchFamily="2" charset="0"/>
                <a:ea typeface="Roboto" panose="02000000000000000000" pitchFamily="2" charset="0"/>
              </a:rPr>
              <a:t>A table sells for £32.00</a:t>
            </a:r>
          </a:p>
          <a:p>
            <a:r>
              <a:rPr lang="en-GB" sz="2400" b="1" dirty="0">
                <a:solidFill>
                  <a:srgbClr val="505759"/>
                </a:solidFill>
                <a:latin typeface="Roboto" panose="02000000000000000000" pitchFamily="2" charset="0"/>
                <a:ea typeface="Roboto" panose="02000000000000000000" pitchFamily="2" charset="0"/>
              </a:rPr>
              <a:t>A chair sells for £21.00</a:t>
            </a:r>
          </a:p>
          <a:p>
            <a:endParaRPr lang="en-GB" sz="2400" dirty="0">
              <a:solidFill>
                <a:srgbClr val="505759"/>
              </a:solidFill>
              <a:latin typeface="Roboto" panose="02000000000000000000" pitchFamily="2" charset="0"/>
              <a:ea typeface="Roboto" panose="02000000000000000000" pitchFamily="2" charset="0"/>
            </a:endParaRPr>
          </a:p>
          <a:p>
            <a:pPr marL="0" indent="0">
              <a:buNone/>
            </a:pPr>
            <a:r>
              <a:rPr lang="en-GB" sz="2400" dirty="0">
                <a:solidFill>
                  <a:srgbClr val="505759"/>
                </a:solidFill>
                <a:latin typeface="Roboto" panose="02000000000000000000" pitchFamily="2" charset="0"/>
                <a:ea typeface="Roboto" panose="02000000000000000000" pitchFamily="2" charset="0"/>
              </a:rPr>
              <a:t>Q4: </a:t>
            </a:r>
            <a:r>
              <a:rPr lang="en-GB" sz="2400" dirty="0" smtClean="0">
                <a:solidFill>
                  <a:srgbClr val="505759"/>
                </a:solidFill>
                <a:latin typeface="Roboto" panose="02000000000000000000" pitchFamily="2" charset="0"/>
                <a:ea typeface="Roboto" panose="02000000000000000000" pitchFamily="2" charset="0"/>
              </a:rPr>
              <a:t>Which </a:t>
            </a:r>
            <a:r>
              <a:rPr lang="en-GB" sz="2400" dirty="0">
                <a:solidFill>
                  <a:srgbClr val="505759"/>
                </a:solidFill>
                <a:latin typeface="Roboto" panose="02000000000000000000" pitchFamily="2" charset="0"/>
                <a:ea typeface="Roboto" panose="02000000000000000000" pitchFamily="2" charset="0"/>
              </a:rPr>
              <a:t>combination of tables and chairs will give you the greatest profit?</a:t>
            </a:r>
          </a:p>
          <a:p>
            <a:endParaRPr lang="en-GB" sz="2400" dirty="0">
              <a:solidFill>
                <a:srgbClr val="505759"/>
              </a:solidFill>
              <a:latin typeface="Roboto" panose="02000000000000000000" pitchFamily="2" charset="0"/>
              <a:ea typeface="Roboto" panose="02000000000000000000" pitchFamily="2" charset="0"/>
            </a:endParaRPr>
          </a:p>
          <a:p>
            <a:endParaRPr lang="en-GB" sz="2400" dirty="0">
              <a:solidFill>
                <a:srgbClr val="505759"/>
              </a:solidFill>
              <a:latin typeface="Roboto" panose="02000000000000000000" pitchFamily="2" charset="0"/>
              <a:ea typeface="Roboto" panose="02000000000000000000" pitchFamily="2" charset="0"/>
            </a:endParaRPr>
          </a:p>
        </p:txBody>
      </p:sp>
      <p:sp>
        <p:nvSpPr>
          <p:cNvPr id="5" name="Title 1"/>
          <p:cNvSpPr>
            <a:spLocks noGrp="1"/>
          </p:cNvSpPr>
          <p:nvPr>
            <p:ph type="title"/>
          </p:nvPr>
        </p:nvSpPr>
        <p:spPr>
          <a:xfrm>
            <a:off x="1153296" y="365125"/>
            <a:ext cx="10200503" cy="1325563"/>
          </a:xfrm>
        </p:spPr>
        <p:txBody>
          <a:bodyPr lIns="0"/>
          <a:lstStyle/>
          <a:p>
            <a:r>
              <a:rPr lang="en-GB" dirty="0" smtClean="0">
                <a:solidFill>
                  <a:srgbClr val="93328E"/>
                </a:solidFill>
                <a:latin typeface="Roboto Medium" panose="02000000000000000000" pitchFamily="2" charset="0"/>
                <a:ea typeface="Roboto Medium" panose="02000000000000000000" pitchFamily="2" charset="0"/>
              </a:rPr>
              <a:t>Modelling</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73348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516D415-AA78-4FEE-9D14-92665D992AE1}" type="slidenum">
              <a:rPr lang="en-GB" smtClean="0"/>
              <a:t>7</a:t>
            </a:fld>
            <a:endParaRPr lang="en-GB"/>
          </a:p>
        </p:txBody>
      </p:sp>
      <p:sp>
        <p:nvSpPr>
          <p:cNvPr id="12" name="Content Placeholder 2"/>
          <p:cNvSpPr txBox="1">
            <a:spLocks/>
          </p:cNvSpPr>
          <p:nvPr/>
        </p:nvSpPr>
        <p:spPr>
          <a:xfrm>
            <a:off x="1772384" y="1628504"/>
            <a:ext cx="8647233" cy="431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20000"/>
              </a:spcBef>
              <a:spcAft>
                <a:spcPct val="0"/>
              </a:spcAft>
              <a:buNone/>
            </a:pPr>
            <a:endParaRPr lang="en-GB" sz="2400" dirty="0">
              <a:solidFill>
                <a:prstClr val="black"/>
              </a:solidFill>
              <a:latin typeface="Frutiger LT 57 Cn" panose="020B0606020204020204" pitchFamily="34" charset="0"/>
            </a:endParaRPr>
          </a:p>
        </p:txBody>
      </p:sp>
      <p:sp>
        <p:nvSpPr>
          <p:cNvPr id="2" name="Content Placeholder 1"/>
          <p:cNvSpPr>
            <a:spLocks noGrp="1"/>
          </p:cNvSpPr>
          <p:nvPr>
            <p:ph idx="1"/>
          </p:nvPr>
        </p:nvSpPr>
        <p:spPr>
          <a:xfrm>
            <a:off x="1153296" y="1825625"/>
            <a:ext cx="10200504" cy="4351338"/>
          </a:xfrm>
        </p:spPr>
        <p:txBody>
          <a:bodyPr lIns="0">
            <a:normAutofit/>
          </a:bodyPr>
          <a:lstStyle/>
          <a:p>
            <a:pPr marL="0" indent="0" fontAlgn="base">
              <a:lnSpc>
                <a:spcPct val="100000"/>
              </a:lnSpc>
              <a:spcBef>
                <a:spcPct val="20000"/>
              </a:spcBef>
              <a:spcAft>
                <a:spcPct val="0"/>
              </a:spcAft>
              <a:buNone/>
            </a:pPr>
            <a:r>
              <a:rPr lang="en-GB" sz="2400" b="0" dirty="0">
                <a:solidFill>
                  <a:srgbClr val="505759"/>
                </a:solidFill>
                <a:latin typeface="Roboto" panose="02000000000000000000" pitchFamily="2" charset="0"/>
                <a:ea typeface="Roboto" panose="02000000000000000000" pitchFamily="2" charset="0"/>
              </a:rPr>
              <a:t>SWEDEBUILD </a:t>
            </a:r>
            <a:r>
              <a:rPr lang="en-GB" sz="2400" b="0" dirty="0" smtClean="0">
                <a:solidFill>
                  <a:srgbClr val="505759"/>
                </a:solidFill>
                <a:latin typeface="Roboto" panose="02000000000000000000" pitchFamily="2" charset="0"/>
                <a:ea typeface="Roboto" panose="02000000000000000000" pitchFamily="2" charset="0"/>
              </a:rPr>
              <a:t>wants </a:t>
            </a:r>
            <a:r>
              <a:rPr lang="en-GB" sz="2400" b="0" dirty="0">
                <a:solidFill>
                  <a:srgbClr val="505759"/>
                </a:solidFill>
                <a:latin typeface="Roboto" panose="02000000000000000000" pitchFamily="2" charset="0"/>
                <a:ea typeface="Roboto" panose="02000000000000000000" pitchFamily="2" charset="0"/>
              </a:rPr>
              <a:t>to make as much profit as </a:t>
            </a:r>
            <a:r>
              <a:rPr lang="en-GB" sz="2400" b="0" dirty="0" smtClean="0">
                <a:solidFill>
                  <a:srgbClr val="505759"/>
                </a:solidFill>
                <a:latin typeface="Roboto" panose="02000000000000000000" pitchFamily="2" charset="0"/>
                <a:ea typeface="Roboto" panose="02000000000000000000" pitchFamily="2" charset="0"/>
              </a:rPr>
              <a:t>possible. The amount of resources </a:t>
            </a:r>
            <a:r>
              <a:rPr lang="en-GB" sz="2400" b="0" dirty="0">
                <a:solidFill>
                  <a:srgbClr val="505759"/>
                </a:solidFill>
                <a:latin typeface="Roboto" panose="02000000000000000000" pitchFamily="2" charset="0"/>
                <a:ea typeface="Roboto" panose="02000000000000000000" pitchFamily="2" charset="0"/>
              </a:rPr>
              <a:t>available limits this possibility and is called a </a:t>
            </a:r>
            <a:r>
              <a:rPr lang="en-GB" sz="2400" b="0" dirty="0">
                <a:solidFill>
                  <a:srgbClr val="93328E"/>
                </a:solidFill>
                <a:latin typeface="Roboto" panose="02000000000000000000" pitchFamily="2" charset="0"/>
                <a:ea typeface="Roboto" panose="02000000000000000000" pitchFamily="2" charset="0"/>
              </a:rPr>
              <a:t>constraint</a:t>
            </a:r>
            <a:r>
              <a:rPr lang="en-GB" sz="2400" b="0" dirty="0">
                <a:solidFill>
                  <a:srgbClr val="505759"/>
                </a:solidFill>
                <a:latin typeface="Roboto" panose="02000000000000000000" pitchFamily="2" charset="0"/>
                <a:ea typeface="Roboto" panose="02000000000000000000" pitchFamily="2" charset="0"/>
              </a:rPr>
              <a:t>.</a:t>
            </a:r>
          </a:p>
          <a:p>
            <a:pPr marL="0" indent="0" fontAlgn="base">
              <a:lnSpc>
                <a:spcPct val="100000"/>
              </a:lnSpc>
              <a:spcBef>
                <a:spcPct val="20000"/>
              </a:spcBef>
              <a:spcAft>
                <a:spcPct val="0"/>
              </a:spcAft>
              <a:buNone/>
            </a:pPr>
            <a:endParaRPr lang="en-GB" sz="2400" b="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sz="2400" b="0" dirty="0">
                <a:solidFill>
                  <a:srgbClr val="505759"/>
                </a:solidFill>
                <a:latin typeface="Roboto" panose="02000000000000000000" pitchFamily="2" charset="0"/>
                <a:ea typeface="Roboto" panose="02000000000000000000" pitchFamily="2" charset="0"/>
              </a:rPr>
              <a:t>What if our LEGO</a:t>
            </a:r>
            <a:r>
              <a:rPr lang="en-GB" sz="2400" b="0" baseline="30000" dirty="0">
                <a:solidFill>
                  <a:srgbClr val="505759"/>
                </a:solidFill>
                <a:latin typeface="Roboto" panose="02000000000000000000" pitchFamily="2" charset="0"/>
                <a:ea typeface="Roboto" panose="02000000000000000000" pitchFamily="2" charset="0"/>
              </a:rPr>
              <a:t>®</a:t>
            </a:r>
            <a:r>
              <a:rPr lang="en-GB" sz="2400" b="0" dirty="0">
                <a:solidFill>
                  <a:srgbClr val="505759"/>
                </a:solidFill>
                <a:latin typeface="Roboto" panose="02000000000000000000" pitchFamily="2" charset="0"/>
                <a:ea typeface="Roboto" panose="02000000000000000000" pitchFamily="2" charset="0"/>
              </a:rPr>
              <a:t> bricks represented 600 / 800 bricks?</a:t>
            </a:r>
          </a:p>
          <a:p>
            <a:pPr marL="0" indent="0" fontAlgn="base">
              <a:lnSpc>
                <a:spcPct val="100000"/>
              </a:lnSpc>
              <a:spcBef>
                <a:spcPct val="20000"/>
              </a:spcBef>
              <a:spcAft>
                <a:spcPct val="0"/>
              </a:spcAft>
              <a:buNone/>
            </a:pPr>
            <a:r>
              <a:rPr lang="en-GB" sz="2400" b="0" dirty="0">
                <a:solidFill>
                  <a:srgbClr val="505759"/>
                </a:solidFill>
                <a:latin typeface="Roboto" panose="02000000000000000000" pitchFamily="2" charset="0"/>
                <a:ea typeface="Roboto" panose="02000000000000000000" pitchFamily="2" charset="0"/>
              </a:rPr>
              <a:t>…Or 6,000,000 / 8,000,000?</a:t>
            </a:r>
          </a:p>
          <a:p>
            <a:pPr marL="0" indent="0" fontAlgn="base">
              <a:lnSpc>
                <a:spcPct val="100000"/>
              </a:lnSpc>
              <a:spcBef>
                <a:spcPct val="20000"/>
              </a:spcBef>
              <a:spcAft>
                <a:spcPct val="0"/>
              </a:spcAft>
              <a:buNone/>
            </a:pPr>
            <a:endParaRPr lang="en-GB" sz="2400" b="0"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sz="2400" b="0" dirty="0">
                <a:solidFill>
                  <a:srgbClr val="505759"/>
                </a:solidFill>
                <a:latin typeface="Roboto" panose="02000000000000000000" pitchFamily="2" charset="0"/>
                <a:ea typeface="Roboto" panose="02000000000000000000" pitchFamily="2" charset="0"/>
              </a:rPr>
              <a:t>Being able to formulate algebraic equations for the constraints allows them to be graphed and a solution can be identified quickly.</a:t>
            </a:r>
          </a:p>
          <a:p>
            <a:pPr marL="0" indent="0" fontAlgn="base">
              <a:lnSpc>
                <a:spcPct val="100000"/>
              </a:lnSpc>
              <a:spcBef>
                <a:spcPct val="20000"/>
              </a:spcBef>
              <a:spcAft>
                <a:spcPct val="0"/>
              </a:spcAft>
              <a:buNone/>
            </a:pPr>
            <a:endParaRPr lang="en-GB" sz="2400" dirty="0">
              <a:solidFill>
                <a:srgbClr val="505759"/>
              </a:solidFill>
              <a:latin typeface="+mj-lt"/>
            </a:endParaRPr>
          </a:p>
          <a:p>
            <a:endParaRPr lang="en-GB" sz="2400" dirty="0">
              <a:solidFill>
                <a:srgbClr val="505759"/>
              </a:solidFill>
              <a:latin typeface="+mj-lt"/>
            </a:endParaRPr>
          </a:p>
        </p:txBody>
      </p:sp>
      <p:sp>
        <p:nvSpPr>
          <p:cNvPr id="6"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Constraints</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792507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0200504" cy="4351338"/>
          </a:xfrm>
        </p:spPr>
        <p:txBody>
          <a:bodyPr lIns="0"/>
          <a:lstStyle/>
          <a:p>
            <a:pPr marL="0" indent="0" fontAlgn="base">
              <a:lnSpc>
                <a:spcPct val="100000"/>
              </a:lnSpc>
              <a:spcBef>
                <a:spcPct val="20000"/>
              </a:spcBef>
              <a:spcAft>
                <a:spcPct val="0"/>
              </a:spcAft>
              <a:buNone/>
            </a:pPr>
            <a:r>
              <a:rPr lang="en-GB" dirty="0">
                <a:solidFill>
                  <a:srgbClr val="505759"/>
                </a:solidFill>
                <a:latin typeface="Roboto" panose="02000000000000000000" pitchFamily="2" charset="0"/>
                <a:ea typeface="Roboto" panose="02000000000000000000" pitchFamily="2" charset="0"/>
              </a:rPr>
              <a:t>The constraints for our tables and chairs problem can be modelled using two variables:</a:t>
            </a:r>
          </a:p>
          <a:p>
            <a:pPr marL="0" indent="0" fontAlgn="base">
              <a:lnSpc>
                <a:spcPct val="100000"/>
              </a:lnSpc>
              <a:spcBef>
                <a:spcPct val="20000"/>
              </a:spcBef>
              <a:spcAft>
                <a:spcPct val="0"/>
              </a:spcAft>
              <a:buNone/>
            </a:pPr>
            <a:endParaRPr lang="en-GB" dirty="0">
              <a:solidFill>
                <a:srgbClr val="505759"/>
              </a:solidFill>
              <a:latin typeface="Roboto" panose="02000000000000000000" pitchFamily="2" charset="0"/>
              <a:ea typeface="Roboto" panose="02000000000000000000" pitchFamily="2" charset="0"/>
            </a:endParaRPr>
          </a:p>
          <a:p>
            <a:pPr marL="0" indent="0" fontAlgn="base">
              <a:lnSpc>
                <a:spcPct val="100000"/>
              </a:lnSpc>
              <a:spcBef>
                <a:spcPct val="20000"/>
              </a:spcBef>
              <a:spcAft>
                <a:spcPct val="0"/>
              </a:spcAft>
              <a:buNone/>
            </a:pPr>
            <a:r>
              <a:rPr lang="en-GB" dirty="0">
                <a:solidFill>
                  <a:srgbClr val="505759"/>
                </a:solidFill>
                <a:latin typeface="Roboto" panose="02000000000000000000" pitchFamily="2" charset="0"/>
                <a:ea typeface="Roboto" panose="02000000000000000000" pitchFamily="2" charset="0"/>
              </a:rPr>
              <a:t>t = the number of tables produced</a:t>
            </a:r>
          </a:p>
          <a:p>
            <a:pPr marL="0" indent="0" fontAlgn="base">
              <a:lnSpc>
                <a:spcPct val="100000"/>
              </a:lnSpc>
              <a:spcBef>
                <a:spcPct val="20000"/>
              </a:spcBef>
              <a:spcAft>
                <a:spcPct val="0"/>
              </a:spcAft>
              <a:buNone/>
            </a:pPr>
            <a:r>
              <a:rPr lang="en-GB" dirty="0">
                <a:solidFill>
                  <a:srgbClr val="505759"/>
                </a:solidFill>
                <a:latin typeface="Roboto" panose="02000000000000000000" pitchFamily="2" charset="0"/>
                <a:ea typeface="Roboto" panose="02000000000000000000" pitchFamily="2" charset="0"/>
              </a:rPr>
              <a:t>c = the number of chairs produced</a:t>
            </a:r>
          </a:p>
          <a:p>
            <a:endParaRPr lang="en-GB" dirty="0">
              <a:solidFill>
                <a:srgbClr val="505759"/>
              </a:solidFill>
              <a:latin typeface="+mj-lt"/>
            </a:endParaRPr>
          </a:p>
          <a:p>
            <a:endParaRPr lang="en-GB" dirty="0"/>
          </a:p>
        </p:txBody>
      </p:sp>
      <p:sp>
        <p:nvSpPr>
          <p:cNvPr id="5"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Constraints: Tables and Chairs</a:t>
            </a:r>
            <a:endParaRPr lang="en-GB" dirty="0">
              <a:solidFill>
                <a:srgbClr val="93328E"/>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425052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296" y="1825625"/>
            <a:ext cx="10200504" cy="4351338"/>
          </a:xfrm>
        </p:spPr>
        <p:txBody>
          <a:bodyPr lIns="0"/>
          <a:lstStyle/>
          <a:p>
            <a:pPr marL="0" indent="0" fontAlgn="base">
              <a:lnSpc>
                <a:spcPct val="100000"/>
              </a:lnSpc>
              <a:spcBef>
                <a:spcPct val="20000"/>
              </a:spcBef>
              <a:spcAft>
                <a:spcPct val="0"/>
              </a:spcAft>
              <a:buNone/>
            </a:pPr>
            <a:r>
              <a:rPr lang="en-GB" dirty="0">
                <a:solidFill>
                  <a:srgbClr val="505759"/>
                </a:solidFill>
                <a:latin typeface="Roboto" panose="02000000000000000000" pitchFamily="2" charset="0"/>
                <a:ea typeface="Roboto" panose="02000000000000000000" pitchFamily="2" charset="0"/>
              </a:rPr>
              <a:t>Q5: </a:t>
            </a:r>
            <a:r>
              <a:rPr lang="en-GB" dirty="0" smtClean="0">
                <a:solidFill>
                  <a:srgbClr val="505759"/>
                </a:solidFill>
                <a:latin typeface="Roboto" panose="02000000000000000000" pitchFamily="2" charset="0"/>
                <a:ea typeface="Roboto" panose="02000000000000000000" pitchFamily="2" charset="0"/>
              </a:rPr>
              <a:t>Write </a:t>
            </a:r>
            <a:r>
              <a:rPr lang="en-GB" dirty="0">
                <a:solidFill>
                  <a:srgbClr val="505759"/>
                </a:solidFill>
                <a:latin typeface="Roboto" panose="02000000000000000000" pitchFamily="2" charset="0"/>
                <a:ea typeface="Roboto" panose="02000000000000000000" pitchFamily="2" charset="0"/>
              </a:rPr>
              <a:t>an </a:t>
            </a:r>
            <a:r>
              <a:rPr lang="en-GB" dirty="0" smtClean="0">
                <a:solidFill>
                  <a:srgbClr val="505759"/>
                </a:solidFill>
                <a:latin typeface="Roboto" panose="02000000000000000000" pitchFamily="2" charset="0"/>
                <a:ea typeface="Roboto" panose="02000000000000000000" pitchFamily="2" charset="0"/>
              </a:rPr>
              <a:t>inequality </a:t>
            </a:r>
            <a:r>
              <a:rPr lang="en-GB" dirty="0">
                <a:solidFill>
                  <a:srgbClr val="505759"/>
                </a:solidFill>
                <a:latin typeface="Roboto" panose="02000000000000000000" pitchFamily="2" charset="0"/>
                <a:ea typeface="Roboto" panose="02000000000000000000" pitchFamily="2" charset="0"/>
              </a:rPr>
              <a:t>that links the number of tables and chairs to the number of rectangular </a:t>
            </a:r>
            <a:r>
              <a:rPr lang="en-GB" dirty="0" smtClean="0">
                <a:solidFill>
                  <a:srgbClr val="505759"/>
                </a:solidFill>
                <a:latin typeface="Roboto" panose="02000000000000000000" pitchFamily="2" charset="0"/>
                <a:ea typeface="Roboto" panose="02000000000000000000" pitchFamily="2" charset="0"/>
              </a:rPr>
              <a:t>bricks</a:t>
            </a:r>
            <a:endParaRPr lang="en-GB" dirty="0">
              <a:solidFill>
                <a:srgbClr val="505759"/>
              </a:solidFill>
              <a:latin typeface="Roboto" panose="02000000000000000000" pitchFamily="2" charset="0"/>
              <a:ea typeface="Roboto" panose="02000000000000000000" pitchFamily="2" charset="0"/>
            </a:endParaRPr>
          </a:p>
          <a:p>
            <a:endParaRPr lang="en-GB" dirty="0">
              <a:solidFill>
                <a:srgbClr val="505759"/>
              </a:solidFill>
              <a:latin typeface="+mj-lt"/>
            </a:endParaRPr>
          </a:p>
          <a:p>
            <a:endParaRPr lang="en-GB" dirty="0"/>
          </a:p>
        </p:txBody>
      </p:sp>
      <p:sp>
        <p:nvSpPr>
          <p:cNvPr id="100" name="Title 1"/>
          <p:cNvSpPr txBox="1">
            <a:spLocks/>
          </p:cNvSpPr>
          <p:nvPr/>
        </p:nvSpPr>
        <p:spPr>
          <a:xfrm>
            <a:off x="1153296" y="365125"/>
            <a:ext cx="10200503"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3328E"/>
                </a:solidFill>
                <a:latin typeface="Roboto Medium" panose="02000000000000000000" pitchFamily="2" charset="0"/>
                <a:ea typeface="Roboto Medium" panose="02000000000000000000" pitchFamily="2" charset="0"/>
              </a:rPr>
              <a:t>Constraints: Tables and Chairs</a:t>
            </a:r>
            <a:endParaRPr lang="en-GB" dirty="0">
              <a:solidFill>
                <a:srgbClr val="93328E"/>
              </a:solidFill>
              <a:latin typeface="Roboto Medium" panose="02000000000000000000" pitchFamily="2" charset="0"/>
              <a:ea typeface="Roboto Medium" panose="02000000000000000000" pitchFamily="2" charset="0"/>
            </a:endParaRPr>
          </a:p>
        </p:txBody>
      </p:sp>
      <p:graphicFrame>
        <p:nvGraphicFramePr>
          <p:cNvPr id="192" name="Table 191"/>
          <p:cNvGraphicFramePr>
            <a:graphicFrameLocks noGrp="1"/>
          </p:cNvGraphicFramePr>
          <p:nvPr>
            <p:extLst>
              <p:ext uri="{D42A27DB-BD31-4B8C-83A1-F6EECF244321}">
                <p14:modId xmlns:p14="http://schemas.microsoft.com/office/powerpoint/2010/main" val="2135477882"/>
              </p:ext>
            </p:extLst>
          </p:nvPr>
        </p:nvGraphicFramePr>
        <p:xfrm>
          <a:off x="1911626" y="3032940"/>
          <a:ext cx="8683842" cy="2503327"/>
        </p:xfrm>
        <a:graphic>
          <a:graphicData uri="http://schemas.openxmlformats.org/drawingml/2006/table">
            <a:tbl>
              <a:tblPr firstRow="1" firstCol="1" bandRow="1"/>
              <a:tblGrid>
                <a:gridCol w="2894293">
                  <a:extLst>
                    <a:ext uri="{9D8B030D-6E8A-4147-A177-3AD203B41FA5}">
                      <a16:colId xmlns:a16="http://schemas.microsoft.com/office/drawing/2014/main" val="2466352323"/>
                    </a:ext>
                  </a:extLst>
                </a:gridCol>
                <a:gridCol w="2894293">
                  <a:extLst>
                    <a:ext uri="{9D8B030D-6E8A-4147-A177-3AD203B41FA5}">
                      <a16:colId xmlns:a16="http://schemas.microsoft.com/office/drawing/2014/main" val="3152712959"/>
                    </a:ext>
                  </a:extLst>
                </a:gridCol>
                <a:gridCol w="2895256">
                  <a:extLst>
                    <a:ext uri="{9D8B030D-6E8A-4147-A177-3AD203B41FA5}">
                      <a16:colId xmlns:a16="http://schemas.microsoft.com/office/drawing/2014/main" val="3262600578"/>
                    </a:ext>
                  </a:extLst>
                </a:gridCol>
              </a:tblGrid>
              <a:tr h="400532">
                <a:tc gridSpan="2">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No. rectangular bricks used</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hMerge="1">
                  <a:txBody>
                    <a:bodyPr/>
                    <a:lstStyle/>
                    <a:p>
                      <a:endParaRPr lang="en-GB"/>
                    </a:p>
                  </a:txBody>
                  <a:tcPr/>
                </a:tc>
                <a:tc rowSpan="2">
                  <a:txBody>
                    <a:bodyPr/>
                    <a:lstStyle/>
                    <a:p>
                      <a:pPr algn="ctr">
                        <a:lnSpc>
                          <a:spcPct val="107000"/>
                        </a:lnSpc>
                        <a:spcAft>
                          <a:spcPts val="0"/>
                        </a:spcAft>
                      </a:pPr>
                      <a:r>
                        <a:rPr lang="en-GB" sz="2000" b="1">
                          <a:solidFill>
                            <a:srgbClr val="FFFFFF"/>
                          </a:solidFill>
                          <a:effectLst/>
                          <a:latin typeface="Roboto" panose="02000000000000000000" pitchFamily="2" charset="0"/>
                          <a:ea typeface="Calibri" panose="020F0502020204030204" pitchFamily="34" charset="0"/>
                          <a:cs typeface="Calibri" panose="020F0502020204030204" pitchFamily="34" charset="0"/>
                        </a:rPr>
                        <a:t>Total no. rectangular bricks available</a:t>
                      </a:r>
                      <a:endParaRPr lang="en-GB" sz="200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extLst>
                  <a:ext uri="{0D108BD9-81ED-4DB2-BD59-A6C34878D82A}">
                    <a16:rowId xmlns:a16="http://schemas.microsoft.com/office/drawing/2014/main" val="3052641954"/>
                  </a:ext>
                </a:extLst>
              </a:tr>
              <a:tr h="400532">
                <a:tc>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Tables (t)</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a:txBody>
                    <a:bodyPr/>
                    <a:lstStyle/>
                    <a:p>
                      <a:pPr algn="ctr">
                        <a:lnSpc>
                          <a:spcPct val="107000"/>
                        </a:lnSpc>
                        <a:spcAft>
                          <a:spcPts val="0"/>
                        </a:spcAft>
                      </a:pPr>
                      <a:r>
                        <a:rPr lang="en-GB" sz="2000" b="1" dirty="0">
                          <a:solidFill>
                            <a:srgbClr val="FFFFFF"/>
                          </a:solidFill>
                          <a:effectLst/>
                          <a:latin typeface="Roboto" panose="02000000000000000000" pitchFamily="2" charset="0"/>
                          <a:ea typeface="Calibri" panose="020F0502020204030204" pitchFamily="34" charset="0"/>
                          <a:cs typeface="Calibri" panose="020F0502020204030204" pitchFamily="34" charset="0"/>
                        </a:rPr>
                        <a:t>Chairs (c)</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328E"/>
                    </a:solidFill>
                  </a:tcPr>
                </a:tc>
                <a:tc vMerge="1">
                  <a:txBody>
                    <a:bodyPr/>
                    <a:lstStyle/>
                    <a:p>
                      <a:endParaRPr lang="en-GB"/>
                    </a:p>
                  </a:txBody>
                  <a:tcPr/>
                </a:tc>
                <a:extLst>
                  <a:ext uri="{0D108BD9-81ED-4DB2-BD59-A6C34878D82A}">
                    <a16:rowId xmlns:a16="http://schemas.microsoft.com/office/drawing/2014/main" val="69667157"/>
                  </a:ext>
                </a:extLst>
              </a:tr>
              <a:tr h="400532">
                <a:tc>
                  <a:txBody>
                    <a:bodyPr/>
                    <a:lstStyle/>
                    <a:p>
                      <a:pPr algn="ctr">
                        <a:lnSpc>
                          <a:spcPct val="107000"/>
                        </a:lnSpc>
                        <a:spcAft>
                          <a:spcPts val="0"/>
                        </a:spcAft>
                      </a:pPr>
                      <a:r>
                        <a:rPr lang="en-GB" sz="2000" dirty="0">
                          <a:effectLst/>
                          <a:latin typeface="Roboto" panose="02000000000000000000" pitchFamily="2" charset="0"/>
                          <a:ea typeface="Calibri" panose="020F0502020204030204" pitchFamily="34" charset="0"/>
                          <a:cs typeface="Calibri" panose="020F0502020204030204" pitchFamily="34" charset="0"/>
                        </a:rPr>
                        <a:t>2</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Roboto" panose="02000000000000000000" pitchFamily="2" charset="0"/>
                          <a:ea typeface="Calibri" panose="020F0502020204030204" pitchFamily="34" charset="0"/>
                          <a:cs typeface="Calibri" panose="020F0502020204030204" pitchFamily="34" charset="0"/>
                        </a:rPr>
                        <a:t>1</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Roboto" panose="02000000000000000000" pitchFamily="2" charset="0"/>
                          <a:ea typeface="Calibri" panose="020F0502020204030204" pitchFamily="34" charset="0"/>
                          <a:cs typeface="Calibri" panose="020F0502020204030204" pitchFamily="34" charset="0"/>
                        </a:rPr>
                        <a:t>6</a:t>
                      </a:r>
                      <a:endParaRPr lang="en-GB" sz="20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52533"/>
                  </a:ext>
                </a:extLst>
              </a:tr>
              <a:tr h="1301731">
                <a:tc>
                  <a:txBody>
                    <a:bodyPr/>
                    <a:lstStyle/>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Roboto" panose="02000000000000000000" pitchFamily="2" charset="0"/>
                          <a:ea typeface="Calibri" panose="020F0502020204030204" pitchFamily="34" charset="0"/>
                          <a:cs typeface="Calibri" panose="020F0502020204030204" pitchFamily="34" charset="0"/>
                        </a:rPr>
                        <a:t> </a:t>
                      </a: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effectLst/>
                          <a:latin typeface="Calibri" panose="020F0502020204030204" pitchFamily="34" charset="0"/>
                          <a:cs typeface="Times New Roman" panose="02020603050405020304" pitchFamily="18" charset="0"/>
                        </a:rPr>
                        <a:t/>
                      </a:r>
                      <a:br>
                        <a:rPr lang="en-GB" sz="1100" dirty="0">
                          <a:effectLst/>
                          <a:latin typeface="Calibri" panose="020F0502020204030204" pitchFamily="34" charset="0"/>
                          <a:cs typeface="Times New Roman" panose="02020603050405020304" pitchFamily="18" charset="0"/>
                        </a:rPr>
                      </a:br>
                      <a:endParaRPr lang="en-GB" sz="1100" dirty="0">
                        <a:effectLst/>
                        <a:latin typeface="Roboto Light" panose="020000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100" dirty="0">
                        <a:effectLst/>
                        <a:latin typeface="Roboto" panose="02000000000000000000" pitchFamily="2"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39865"/>
                  </a:ext>
                </a:extLst>
              </a:tr>
            </a:tbl>
          </a:graphicData>
        </a:graphic>
      </p:graphicFrame>
      <p:grpSp>
        <p:nvGrpSpPr>
          <p:cNvPr id="193" name="Group 192"/>
          <p:cNvGrpSpPr/>
          <p:nvPr/>
        </p:nvGrpSpPr>
        <p:grpSpPr>
          <a:xfrm>
            <a:off x="2863051" y="4361052"/>
            <a:ext cx="793362" cy="452995"/>
            <a:chOff x="0" y="0"/>
            <a:chExt cx="1567180" cy="703022"/>
          </a:xfrm>
          <a:solidFill>
            <a:srgbClr val="0070C0"/>
          </a:solidFill>
        </p:grpSpPr>
        <p:sp>
          <p:nvSpPr>
            <p:cNvPr id="194" name="Cube 19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lowchart: Magnetic Disk 19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lowchart: Magnetic Disk 19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lowchart: Magnetic Disk 19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lowchart: Magnetic Disk 19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lowchart: Magnetic Disk 19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lowchart: Magnetic Disk 19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lowchart: Magnetic Disk 20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lowchart: Magnetic Disk 20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3" name="Group 202"/>
          <p:cNvGrpSpPr/>
          <p:nvPr/>
        </p:nvGrpSpPr>
        <p:grpSpPr>
          <a:xfrm>
            <a:off x="2863049" y="5001748"/>
            <a:ext cx="793364" cy="452995"/>
            <a:chOff x="0" y="0"/>
            <a:chExt cx="1567180" cy="703022"/>
          </a:xfrm>
          <a:solidFill>
            <a:srgbClr val="0070C0"/>
          </a:solidFill>
        </p:grpSpPr>
        <p:sp>
          <p:nvSpPr>
            <p:cNvPr id="204" name="Cube 20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lowchart: Magnetic Disk 20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lowchart: Magnetic Disk 20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lowchart: Magnetic Disk 20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lowchart: Magnetic Disk 20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lowchart: Magnetic Disk 20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lowchart: Magnetic Disk 20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lowchart: Magnetic Disk 21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lowchart: Magnetic Disk 21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3" name="Group 212"/>
          <p:cNvGrpSpPr/>
          <p:nvPr/>
        </p:nvGrpSpPr>
        <p:grpSpPr>
          <a:xfrm>
            <a:off x="5835818" y="4617657"/>
            <a:ext cx="793362" cy="452995"/>
            <a:chOff x="0" y="0"/>
            <a:chExt cx="1567180" cy="703022"/>
          </a:xfrm>
          <a:solidFill>
            <a:srgbClr val="0070C0"/>
          </a:solidFill>
        </p:grpSpPr>
        <p:sp>
          <p:nvSpPr>
            <p:cNvPr id="214" name="Cube 21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lowchart: Magnetic Disk 21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lowchart: Magnetic Disk 21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lowchart: Magnetic Disk 21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lowchart: Magnetic Disk 21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lowchart: Magnetic Disk 21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lowchart: Magnetic Disk 21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lowchart: Magnetic Disk 22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lowchart: Magnetic Disk 22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3" name="Group 222"/>
          <p:cNvGrpSpPr/>
          <p:nvPr/>
        </p:nvGrpSpPr>
        <p:grpSpPr>
          <a:xfrm>
            <a:off x="8736041" y="4335518"/>
            <a:ext cx="793362" cy="452995"/>
            <a:chOff x="0" y="0"/>
            <a:chExt cx="1567180" cy="703022"/>
          </a:xfrm>
          <a:solidFill>
            <a:srgbClr val="0070C0"/>
          </a:solidFill>
        </p:grpSpPr>
        <p:sp>
          <p:nvSpPr>
            <p:cNvPr id="224" name="Cube 22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lowchart: Magnetic Disk 22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lowchart: Magnetic Disk 22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lowchart: Magnetic Disk 22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lowchart: Magnetic Disk 22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lowchart: Magnetic Disk 22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lowchart: Magnetic Disk 22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lowchart: Magnetic Disk 23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lowchart: Magnetic Disk 23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3" name="Group 232"/>
          <p:cNvGrpSpPr/>
          <p:nvPr/>
        </p:nvGrpSpPr>
        <p:grpSpPr>
          <a:xfrm>
            <a:off x="7779898" y="4335518"/>
            <a:ext cx="793364" cy="449933"/>
            <a:chOff x="0" y="0"/>
            <a:chExt cx="1567180" cy="703022"/>
          </a:xfrm>
          <a:solidFill>
            <a:srgbClr val="0070C0"/>
          </a:solidFill>
        </p:grpSpPr>
        <p:sp>
          <p:nvSpPr>
            <p:cNvPr id="234" name="Cube 23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lowchart: Magnetic Disk 23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lowchart: Magnetic Disk 23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lowchart: Magnetic Disk 23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lowchart: Magnetic Disk 23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lowchart: Magnetic Disk 23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lowchart: Magnetic Disk 23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lowchart: Magnetic Disk 24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lowchart: Magnetic Disk 24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3" name="Group 242"/>
          <p:cNvGrpSpPr/>
          <p:nvPr/>
        </p:nvGrpSpPr>
        <p:grpSpPr>
          <a:xfrm>
            <a:off x="9737052" y="4319332"/>
            <a:ext cx="793362" cy="452995"/>
            <a:chOff x="0" y="0"/>
            <a:chExt cx="1567180" cy="703022"/>
          </a:xfrm>
          <a:solidFill>
            <a:srgbClr val="0070C0"/>
          </a:solidFill>
        </p:grpSpPr>
        <p:sp>
          <p:nvSpPr>
            <p:cNvPr id="244" name="Cube 24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lowchart: Magnetic Disk 24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lowchart: Magnetic Disk 24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lowchart: Magnetic Disk 24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lowchart: Magnetic Disk 24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lowchart: Magnetic Disk 24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lowchart: Magnetic Disk 24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lowchart: Magnetic Disk 25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lowchart: Magnetic Disk 25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53" name="Group 252"/>
          <p:cNvGrpSpPr/>
          <p:nvPr/>
        </p:nvGrpSpPr>
        <p:grpSpPr>
          <a:xfrm>
            <a:off x="8756154" y="5034630"/>
            <a:ext cx="793364" cy="452995"/>
            <a:chOff x="0" y="0"/>
            <a:chExt cx="1567180" cy="703022"/>
          </a:xfrm>
          <a:solidFill>
            <a:srgbClr val="0070C0"/>
          </a:solidFill>
        </p:grpSpPr>
        <p:sp>
          <p:nvSpPr>
            <p:cNvPr id="254" name="Cube 25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lowchart: Magnetic Disk 25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lowchart: Magnetic Disk 25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lowchart: Magnetic Disk 25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lowchart: Magnetic Disk 25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lowchart: Magnetic Disk 25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lowchart: Magnetic Disk 25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lowchart: Magnetic Disk 26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lowchart: Magnetic Disk 26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3" name="Group 262"/>
          <p:cNvGrpSpPr/>
          <p:nvPr/>
        </p:nvGrpSpPr>
        <p:grpSpPr>
          <a:xfrm>
            <a:off x="9749445" y="5027357"/>
            <a:ext cx="793362" cy="452995"/>
            <a:chOff x="0" y="0"/>
            <a:chExt cx="1567180" cy="703022"/>
          </a:xfrm>
          <a:solidFill>
            <a:srgbClr val="0070C0"/>
          </a:solidFill>
        </p:grpSpPr>
        <p:sp>
          <p:nvSpPr>
            <p:cNvPr id="264" name="Cube 26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lowchart: Magnetic Disk 26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lowchart: Magnetic Disk 26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lowchart: Magnetic Disk 26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lowchart: Magnetic Disk 26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lowchart: Magnetic Disk 26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lowchart: Magnetic Disk 26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lowchart: Magnetic Disk 27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lowchart: Magnetic Disk 27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3" name="Group 272"/>
          <p:cNvGrpSpPr/>
          <p:nvPr/>
        </p:nvGrpSpPr>
        <p:grpSpPr>
          <a:xfrm>
            <a:off x="7750884" y="5031427"/>
            <a:ext cx="793364" cy="452995"/>
            <a:chOff x="0" y="0"/>
            <a:chExt cx="1567180" cy="703022"/>
          </a:xfrm>
          <a:solidFill>
            <a:srgbClr val="0070C0"/>
          </a:solidFill>
        </p:grpSpPr>
        <p:sp>
          <p:nvSpPr>
            <p:cNvPr id="274" name="Cube 273"/>
            <p:cNvSpPr/>
            <p:nvPr/>
          </p:nvSpPr>
          <p:spPr>
            <a:xfrm>
              <a:off x="0" y="50242"/>
              <a:ext cx="1567180" cy="652780"/>
            </a:xfrm>
            <a:prstGeom prst="cube">
              <a:avLst>
                <a:gd name="adj" fmla="val 319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lowchart: Magnetic Disk 274"/>
            <p:cNvSpPr/>
            <p:nvPr/>
          </p:nvSpPr>
          <p:spPr>
            <a:xfrm>
              <a:off x="246184" y="0"/>
              <a:ext cx="241160" cy="13062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lowchart: Magnetic Disk 275"/>
            <p:cNvSpPr/>
            <p:nvPr/>
          </p:nvSpPr>
          <p:spPr>
            <a:xfrm>
              <a:off x="1215850"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lowchart: Magnetic Disk 276"/>
            <p:cNvSpPr/>
            <p:nvPr/>
          </p:nvSpPr>
          <p:spPr>
            <a:xfrm>
              <a:off x="572756"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lowchart: Magnetic Disk 277"/>
            <p:cNvSpPr/>
            <p:nvPr/>
          </p:nvSpPr>
          <p:spPr>
            <a:xfrm>
              <a:off x="894303" y="0"/>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lowchart: Magnetic Disk 278"/>
            <p:cNvSpPr/>
            <p:nvPr/>
          </p:nvSpPr>
          <p:spPr>
            <a:xfrm>
              <a:off x="150725" y="80387"/>
              <a:ext cx="241160" cy="130628"/>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lowchart: Magnetic Disk 279"/>
            <p:cNvSpPr/>
            <p:nvPr/>
          </p:nvSpPr>
          <p:spPr>
            <a:xfrm>
              <a:off x="1120391"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lowchart: Magnetic Disk 280"/>
            <p:cNvSpPr/>
            <p:nvPr/>
          </p:nvSpPr>
          <p:spPr>
            <a:xfrm>
              <a:off x="477296"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lowchart: Magnetic Disk 281"/>
            <p:cNvSpPr/>
            <p:nvPr/>
          </p:nvSpPr>
          <p:spPr>
            <a:xfrm>
              <a:off x="798844" y="85411"/>
              <a:ext cx="240665" cy="130175"/>
            </a:xfrm>
            <a:prstGeom prst="flowChartMagneticDisk">
              <a:avLst/>
            </a:prstGeom>
            <a:grp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29" name="Group 80"/>
          <p:cNvGrpSpPr>
            <a:grpSpLocks/>
          </p:cNvGrpSpPr>
          <p:nvPr/>
        </p:nvGrpSpPr>
        <p:grpSpPr bwMode="auto">
          <a:xfrm>
            <a:off x="100013" y="185738"/>
            <a:ext cx="522287" cy="234950"/>
            <a:chOff x="0" y="0"/>
            <a:chExt cx="15671" cy="7030"/>
          </a:xfrm>
        </p:grpSpPr>
      </p:grpSp>
      <p:grpSp>
        <p:nvGrpSpPr>
          <p:cNvPr id="2119" name="Group 71"/>
          <p:cNvGrpSpPr>
            <a:grpSpLocks/>
          </p:cNvGrpSpPr>
          <p:nvPr/>
        </p:nvGrpSpPr>
        <p:grpSpPr bwMode="auto">
          <a:xfrm>
            <a:off x="962025" y="188913"/>
            <a:ext cx="522288" cy="234950"/>
            <a:chOff x="0" y="0"/>
            <a:chExt cx="15671" cy="7030"/>
          </a:xfrm>
        </p:grpSpPr>
      </p:grpSp>
      <p:grpSp>
        <p:nvGrpSpPr>
          <p:cNvPr id="2109" name="Group 61"/>
          <p:cNvGrpSpPr>
            <a:grpSpLocks/>
          </p:cNvGrpSpPr>
          <p:nvPr/>
        </p:nvGrpSpPr>
        <p:grpSpPr bwMode="auto">
          <a:xfrm>
            <a:off x="569913" y="279400"/>
            <a:ext cx="522287" cy="234950"/>
            <a:chOff x="0" y="0"/>
            <a:chExt cx="15671" cy="7030"/>
          </a:xfrm>
        </p:grpSpPr>
      </p:grpSp>
      <p:grpSp>
        <p:nvGrpSpPr>
          <p:cNvPr id="2089" name="Group 41"/>
          <p:cNvGrpSpPr>
            <a:grpSpLocks/>
          </p:cNvGrpSpPr>
          <p:nvPr/>
        </p:nvGrpSpPr>
        <p:grpSpPr bwMode="auto">
          <a:xfrm>
            <a:off x="-4763" y="73025"/>
            <a:ext cx="522288" cy="234950"/>
            <a:chOff x="0" y="0"/>
            <a:chExt cx="15671" cy="7030"/>
          </a:xfrm>
        </p:grpSpPr>
      </p:grpSp>
      <p:grpSp>
        <p:nvGrpSpPr>
          <p:cNvPr id="2079" name="Group 31"/>
          <p:cNvGrpSpPr>
            <a:grpSpLocks/>
          </p:cNvGrpSpPr>
          <p:nvPr/>
        </p:nvGrpSpPr>
        <p:grpSpPr bwMode="auto">
          <a:xfrm>
            <a:off x="9525" y="619125"/>
            <a:ext cx="522288" cy="234950"/>
            <a:chOff x="0" y="0"/>
            <a:chExt cx="15671" cy="7030"/>
          </a:xfrm>
        </p:grpSpPr>
      </p:grpSp>
      <p:grpSp>
        <p:nvGrpSpPr>
          <p:cNvPr id="2059" name="Group 11"/>
          <p:cNvGrpSpPr>
            <a:grpSpLocks/>
          </p:cNvGrpSpPr>
          <p:nvPr/>
        </p:nvGrpSpPr>
        <p:grpSpPr bwMode="auto">
          <a:xfrm>
            <a:off x="604838" y="76200"/>
            <a:ext cx="522287" cy="234950"/>
            <a:chOff x="0" y="0"/>
            <a:chExt cx="15671" cy="7030"/>
          </a:xfrm>
        </p:grpSpPr>
      </p:grpSp>
      <p:grpSp>
        <p:nvGrpSpPr>
          <p:cNvPr id="2099" name="Group 51"/>
          <p:cNvGrpSpPr>
            <a:grpSpLocks/>
          </p:cNvGrpSpPr>
          <p:nvPr/>
        </p:nvGrpSpPr>
        <p:grpSpPr bwMode="auto">
          <a:xfrm>
            <a:off x="609600" y="619125"/>
            <a:ext cx="522288" cy="234950"/>
            <a:chOff x="0" y="0"/>
            <a:chExt cx="15671" cy="7030"/>
          </a:xfrm>
        </p:grpSpPr>
      </p:grpSp>
      <p:grpSp>
        <p:nvGrpSpPr>
          <p:cNvPr id="2069" name="Group 21"/>
          <p:cNvGrpSpPr>
            <a:grpSpLocks/>
          </p:cNvGrpSpPr>
          <p:nvPr/>
        </p:nvGrpSpPr>
        <p:grpSpPr bwMode="auto">
          <a:xfrm>
            <a:off x="1228725" y="609600"/>
            <a:ext cx="522288" cy="234950"/>
            <a:chOff x="0" y="0"/>
            <a:chExt cx="15671" cy="7030"/>
          </a:xfrm>
        </p:grpSpPr>
      </p:grpSp>
      <p:grpSp>
        <p:nvGrpSpPr>
          <p:cNvPr id="2049" name="Group 1"/>
          <p:cNvGrpSpPr>
            <a:grpSpLocks/>
          </p:cNvGrpSpPr>
          <p:nvPr/>
        </p:nvGrpSpPr>
        <p:grpSpPr bwMode="auto">
          <a:xfrm>
            <a:off x="1241425" y="73025"/>
            <a:ext cx="522288" cy="234950"/>
            <a:chOff x="0" y="0"/>
            <a:chExt cx="15671" cy="7030"/>
          </a:xfrm>
        </p:grpSpPr>
      </p:grpSp>
    </p:spTree>
    <p:extLst>
      <p:ext uri="{BB962C8B-B14F-4D97-AF65-F5344CB8AC3E}">
        <p14:creationId xmlns:p14="http://schemas.microsoft.com/office/powerpoint/2010/main" val="17193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92348B"/>
      </a:dk2>
      <a:lt2>
        <a:srgbClr val="E7E6E6"/>
      </a:lt2>
      <a:accent1>
        <a:srgbClr val="5B9BD5"/>
      </a:accent1>
      <a:accent2>
        <a:srgbClr val="ED7D31"/>
      </a:accent2>
      <a:accent3>
        <a:srgbClr val="A5A5A5"/>
      </a:accent3>
      <a:accent4>
        <a:srgbClr val="FFC000"/>
      </a:accent4>
      <a:accent5>
        <a:srgbClr val="92348B"/>
      </a:accent5>
      <a:accent6>
        <a:srgbClr val="70AD47"/>
      </a:accent6>
      <a:hlink>
        <a:srgbClr val="92348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TotalTime>
  <Words>2998</Words>
  <Application>Microsoft Office PowerPoint</Application>
  <PresentationFormat>Widescreen</PresentationFormat>
  <Paragraphs>507</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Frutiger LT 57 Cn</vt:lpstr>
      <vt:lpstr>Roboto</vt:lpstr>
      <vt:lpstr>Roboto Light</vt:lpstr>
      <vt:lpstr>Roboto Medium</vt:lpstr>
      <vt:lpstr>Times New Roman</vt:lpstr>
      <vt:lpstr>Office Theme</vt:lpstr>
      <vt:lpstr>SWEDEBUILD – Lego Furniture Factory Operational Research</vt:lpstr>
      <vt:lpstr>Introduction</vt:lpstr>
      <vt:lpstr>Modelling</vt:lpstr>
      <vt:lpstr>Modelling</vt:lpstr>
      <vt:lpstr>PowerPoint Presentation</vt:lpstr>
      <vt:lpstr>Modelling</vt:lpstr>
      <vt:lpstr>PowerPoint Presentation</vt:lpstr>
      <vt:lpstr>PowerPoint Presentation</vt:lpstr>
      <vt:lpstr>PowerPoint Presentation</vt:lpstr>
      <vt:lpstr>PowerPoint Presentation</vt:lpstr>
      <vt:lpstr>PowerPoint Presentation</vt:lpstr>
      <vt:lpstr>Graphing the Equation</vt:lpstr>
      <vt:lpstr>Graphing the Equation</vt:lpstr>
      <vt:lpstr>Graphing the Equation</vt:lpstr>
      <vt:lpstr>Graphing the Equation</vt:lpstr>
      <vt:lpstr>Graphing the Equation</vt:lpstr>
      <vt:lpstr>Linear Programming</vt:lpstr>
      <vt:lpstr>Linear Programming</vt:lpstr>
      <vt:lpstr>Operational Research</vt:lpstr>
      <vt:lpstr>PowerPoint Presentation</vt:lpstr>
      <vt:lpstr>PowerPoint Presentation</vt:lpstr>
      <vt:lpstr>PowerPoint Presentation</vt:lpstr>
      <vt:lpstr>When is OR used?</vt:lpstr>
      <vt:lpstr>What OR techniques are used?</vt:lpstr>
      <vt:lpstr>PowerPoint Presentation</vt:lpstr>
      <vt:lpstr>Interested?</vt:lpstr>
      <vt:lpstr>Find out more</vt:lpstr>
    </vt:vector>
  </TitlesOfParts>
  <Company>Operational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Nomsa Sibanda</dc:creator>
  <cp:lastModifiedBy>Evelyn Hardy</cp:lastModifiedBy>
  <cp:revision>82</cp:revision>
  <cp:lastPrinted>2019-08-22T08:52:27Z</cp:lastPrinted>
  <dcterms:created xsi:type="dcterms:W3CDTF">2018-04-16T15:02:05Z</dcterms:created>
  <dcterms:modified xsi:type="dcterms:W3CDTF">2019-09-19T12:34:27Z</dcterms:modified>
</cp:coreProperties>
</file>